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13" r:id="rId1"/>
  </p:sldMasterIdLst>
  <p:sldIdLst>
    <p:sldId id="256" r:id="rId2"/>
    <p:sldId id="257" r:id="rId3"/>
    <p:sldId id="259" r:id="rId4"/>
    <p:sldId id="258" r:id="rId5"/>
    <p:sldId id="260"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00CCFF"/>
    <a:srgbClr val="007FDE"/>
    <a:srgbClr val="0078D2"/>
    <a:srgbClr val="54CCA7"/>
    <a:srgbClr val="F56A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705" autoAdjust="0"/>
  </p:normalViewPr>
  <p:slideViewPr>
    <p:cSldViewPr snapToGrid="0">
      <p:cViewPr varScale="1">
        <p:scale>
          <a:sx n="69" d="100"/>
          <a:sy n="69" d="100"/>
        </p:scale>
        <p:origin x="1620"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801052" y="5410202"/>
            <a:ext cx="2057400" cy="365125"/>
          </a:xfrm>
        </p:spPr>
        <p:txBody>
          <a:bodyPr/>
          <a:lstStyle/>
          <a:p>
            <a:fld id="{48A87A34-81AB-432B-8DAE-1953F412C126}" type="datetimeFigureOut">
              <a:rPr lang="en-US" smtClean="0"/>
              <a:t>4/27/2021</a:t>
            </a:fld>
            <a:endParaRPr lang="en-US" dirty="0"/>
          </a:p>
        </p:txBody>
      </p:sp>
      <p:sp>
        <p:nvSpPr>
          <p:cNvPr id="5" name="Footer Placeholder 4"/>
          <p:cNvSpPr>
            <a:spLocks noGrp="1"/>
          </p:cNvSpPr>
          <p:nvPr>
            <p:ph type="ftr" sz="quarter" idx="11"/>
          </p:nvPr>
        </p:nvSpPr>
        <p:spPr>
          <a:xfrm>
            <a:off x="1900237" y="5410202"/>
            <a:ext cx="3843665" cy="365125"/>
          </a:xfrm>
        </p:spPr>
        <p:txBody>
          <a:bodyPr/>
          <a:lstStyle/>
          <a:p>
            <a:endParaRPr lang="en-US" dirty="0"/>
          </a:p>
        </p:txBody>
      </p:sp>
      <p:sp>
        <p:nvSpPr>
          <p:cNvPr id="6" name="Slide Number Placeholder 5"/>
          <p:cNvSpPr>
            <a:spLocks noGrp="1"/>
          </p:cNvSpPr>
          <p:nvPr>
            <p:ph type="sldNum" sz="quarter" idx="12"/>
          </p:nvPr>
        </p:nvSpPr>
        <p:spPr>
          <a:xfrm>
            <a:off x="7915603" y="5410200"/>
            <a:ext cx="57831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36452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87577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79191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val="3711235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31808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4/27/2021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632594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4/27/2021</a:t>
            </a:fld>
            <a:endParaRPr lang="en-US" dirty="0"/>
          </a:p>
        </p:txBody>
      </p:sp>
      <p:sp>
        <p:nvSpPr>
          <p:cNvPr id="4" name="Footer Placeholder 3"/>
          <p:cNvSpPr>
            <a:spLocks noGrp="1"/>
          </p:cNvSpPr>
          <p:nvPr>
            <p:ph type="ftr" sz="quarter" idx="11"/>
          </p:nvPr>
        </p:nvSpPr>
        <p:spPr/>
        <p:txBody>
          <a:bodyPr/>
          <a:lstStyle>
            <a:lvl1pPr>
              <a:defRPr cap="all" baseline="0"/>
            </a:lvl1p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398135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091505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13500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en-US" smtClean="0"/>
              <a:t>Click to edit Master title style</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9" name="Date Placeholder 3"/>
          <p:cNvSpPr>
            <a:spLocks noGrp="1"/>
          </p:cNvSpPr>
          <p:nvPr>
            <p:ph type="dt" sz="half" idx="10"/>
          </p:nvPr>
        </p:nvSpPr>
        <p:spPr>
          <a:xfrm>
            <a:off x="5592691" y="5883277"/>
            <a:ext cx="2057400" cy="365125"/>
          </a:xfrm>
        </p:spPr>
        <p:txBody>
          <a:bodyPr/>
          <a:lstStyle/>
          <a:p>
            <a:fld id="{48A87A34-81AB-432B-8DAE-1953F412C126}" type="datetimeFigureOut">
              <a:rPr lang="en-US" smtClean="0"/>
              <a:t>4/27/2021</a:t>
            </a:fld>
            <a:endParaRPr lang="en-US" dirty="0"/>
          </a:p>
        </p:txBody>
      </p:sp>
      <p:sp>
        <p:nvSpPr>
          <p:cNvPr id="50" name="Footer Placeholder 4"/>
          <p:cNvSpPr>
            <a:spLocks noGrp="1"/>
          </p:cNvSpPr>
          <p:nvPr>
            <p:ph type="ftr" sz="quarter" idx="11"/>
          </p:nvPr>
        </p:nvSpPr>
        <p:spPr>
          <a:xfrm>
            <a:off x="856059" y="5883276"/>
            <a:ext cx="4679482" cy="365125"/>
          </a:xfrm>
        </p:spPr>
        <p:txBody>
          <a:bodyPr/>
          <a:lstStyle/>
          <a:p>
            <a:endParaRPr lang="en-US" dirty="0"/>
          </a:p>
        </p:txBody>
      </p:sp>
      <p:sp>
        <p:nvSpPr>
          <p:cNvPr id="51" name="Slide Number Placeholder 5"/>
          <p:cNvSpPr>
            <a:spLocks noGrp="1"/>
          </p:cNvSpPr>
          <p:nvPr>
            <p:ph type="sldNum" sz="quarter" idx="12"/>
          </p:nvPr>
        </p:nvSpPr>
        <p:spPr>
          <a:xfrm>
            <a:off x="7707241" y="5883275"/>
            <a:ext cx="57831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5509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4/27/2021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08181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4/27/2021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3184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56058" y="3073398"/>
            <a:ext cx="3658793"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3073398"/>
            <a:ext cx="3656408"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4/27/2021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76784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4/27/2021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12667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4/27/2021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49123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04123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39686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9041774" cy="6858001"/>
            <a:chOff x="-14288" y="0"/>
            <a:chExt cx="9041774"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4/27/2021</a:t>
            </a:fld>
            <a:endParaRPr lang="en-US" dirty="0"/>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63982036"/>
      </p:ext>
    </p:extLst>
  </p:cSld>
  <p:clrMap bg1="dk1" tx1="lt1" bg2="dk2" tx2="lt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 id="2147483828" r:id="rId15"/>
    <p:sldLayoutId id="2147483829" r:id="rId16"/>
    <p:sldLayoutId id="2147483830"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Horizontal Scroll 4"/>
          <p:cNvSpPr/>
          <p:nvPr/>
        </p:nvSpPr>
        <p:spPr>
          <a:xfrm>
            <a:off x="5843016" y="1745456"/>
            <a:ext cx="3300984" cy="957263"/>
          </a:xfrm>
          <a:prstGeom prst="horizontalScroll">
            <a:avLst/>
          </a:prstGeom>
          <a:solidFill>
            <a:srgbClr val="00B050"/>
          </a:solidFill>
          <a:ln w="19050" cap="flat" cmpd="sng" algn="ctr">
            <a:solidFill>
              <a:sysClr val="window" lastClr="FFFFFF"/>
            </a:solidFill>
            <a:prstDash val="solid"/>
            <a:miter lim="800000"/>
          </a:ln>
          <a:effectLst>
            <a:outerShdw blurRad="50800" dist="38100" algn="l" rotWithShape="0">
              <a:prstClr val="black">
                <a:alpha val="40000"/>
              </a:prstClr>
            </a:outerShdw>
          </a:effectLst>
        </p:spPr>
        <p:txBody>
          <a:bodyPr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defTabSz="685800" rtl="1">
              <a:defRPr/>
            </a:pPr>
            <a:r>
              <a:rPr lang="fa-IR" sz="2200" b="1" dirty="0">
                <a:solidFill>
                  <a:sysClr val="window" lastClr="FFFFFF"/>
                </a:solidFill>
                <a:effectLst>
                  <a:outerShdw blurRad="63500" dist="38100" dir="2700000" algn="t" rotWithShape="0">
                    <a:prstClr val="black"/>
                  </a:outerShdw>
                </a:effectLst>
                <a:latin typeface="Arial" pitchFamily="34" charset="0"/>
                <a:cs typeface="B Nazanin" panose="00000400000000000000" pitchFamily="2" charset="-78"/>
              </a:rPr>
              <a:t>عنوان </a:t>
            </a:r>
            <a:r>
              <a:rPr lang="fa-IR" sz="2200" b="1">
                <a:solidFill>
                  <a:sysClr val="window" lastClr="FFFFFF"/>
                </a:solidFill>
                <a:effectLst>
                  <a:outerShdw blurRad="63500" dist="38100" dir="2700000" algn="t" rotWithShape="0">
                    <a:prstClr val="black"/>
                  </a:outerShdw>
                </a:effectLst>
                <a:latin typeface="Arial" pitchFamily="34" charset="0"/>
                <a:cs typeface="B Nazanin" panose="00000400000000000000" pitchFamily="2" charset="-78"/>
              </a:rPr>
              <a:t>درس </a:t>
            </a:r>
            <a:r>
              <a:rPr lang="fa-IR" sz="2200" b="1" smtClean="0">
                <a:solidFill>
                  <a:sysClr val="window" lastClr="FFFFFF"/>
                </a:solidFill>
                <a:effectLst>
                  <a:outerShdw blurRad="63500" dist="38100" dir="2700000" algn="t" rotWithShape="0">
                    <a:prstClr val="black"/>
                  </a:outerShdw>
                </a:effectLst>
                <a:latin typeface="Arial" pitchFamily="34" charset="0"/>
                <a:cs typeface="B Nazanin" panose="00000400000000000000" pitchFamily="2" charset="-78"/>
              </a:rPr>
              <a:t>:</a:t>
            </a:r>
            <a:endParaRPr lang="fa-IR" sz="2200" b="1" dirty="0">
              <a:solidFill>
                <a:sysClr val="window" lastClr="FFFFFF"/>
              </a:solidFill>
              <a:effectLst>
                <a:outerShdw blurRad="63500" dist="38100" dir="2700000" algn="t" rotWithShape="0">
                  <a:prstClr val="black"/>
                </a:outerShdw>
              </a:effectLst>
              <a:latin typeface="Arial" pitchFamily="34" charset="0"/>
              <a:cs typeface="B Nazanin" panose="00000400000000000000" pitchFamily="2" charset="-78"/>
            </a:endParaRPr>
          </a:p>
        </p:txBody>
      </p:sp>
      <p:sp>
        <p:nvSpPr>
          <p:cNvPr id="6" name="Horizontal Scroll 5"/>
          <p:cNvSpPr/>
          <p:nvPr/>
        </p:nvSpPr>
        <p:spPr>
          <a:xfrm>
            <a:off x="5843016" y="2700281"/>
            <a:ext cx="3300984" cy="930729"/>
          </a:xfrm>
          <a:prstGeom prst="horizontalScroll">
            <a:avLst/>
          </a:prstGeom>
          <a:solidFill>
            <a:srgbClr val="FFC000"/>
          </a:solidFill>
          <a:ln w="19050" cap="flat" cmpd="sng" algn="ctr">
            <a:solidFill>
              <a:schemeClr val="tx1"/>
            </a:solidFill>
            <a:prstDash val="solid"/>
            <a:miter lim="800000"/>
          </a:ln>
          <a:effectLst>
            <a:outerShdw blurRad="50800" dist="38100" algn="l" rotWithShape="0">
              <a:prstClr val="black">
                <a:alpha val="40000"/>
              </a:prstClr>
            </a:outerShdw>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defTabSz="685800" rtl="1">
              <a:defRPr/>
            </a:pPr>
            <a:r>
              <a:rPr lang="fa-IR" sz="2200" b="1" dirty="0">
                <a:solidFill>
                  <a:sysClr val="window" lastClr="FFFFFF"/>
                </a:solidFill>
                <a:effectLst>
                  <a:outerShdw blurRad="63500" dist="38100" dir="2700000" algn="tl">
                    <a:srgbClr val="000000"/>
                  </a:outerShdw>
                </a:effectLst>
                <a:latin typeface="Arial" pitchFamily="34" charset="0"/>
                <a:cs typeface="B Nazanin" panose="00000400000000000000" pitchFamily="2" charset="-78"/>
              </a:rPr>
              <a:t>استاد مربوطه </a:t>
            </a:r>
            <a:r>
              <a:rPr lang="fa-IR" sz="2200" b="1" dirty="0" smtClean="0">
                <a:solidFill>
                  <a:sysClr val="window" lastClr="FFFFFF"/>
                </a:solidFill>
                <a:effectLst>
                  <a:outerShdw blurRad="63500" dist="38100" dir="2700000" algn="tl">
                    <a:srgbClr val="000000"/>
                  </a:outerShdw>
                </a:effectLst>
                <a:latin typeface="Arial" pitchFamily="34" charset="0"/>
                <a:cs typeface="B Nazanin" panose="00000400000000000000" pitchFamily="2" charset="-78"/>
              </a:rPr>
              <a:t>:</a:t>
            </a:r>
            <a:endParaRPr lang="fa-IR" sz="2200" b="1" dirty="0">
              <a:solidFill>
                <a:sysClr val="window" lastClr="FFFFFF"/>
              </a:solidFill>
              <a:effectLst>
                <a:outerShdw blurRad="63500" dist="38100" dir="2700000" algn="tl">
                  <a:srgbClr val="000000"/>
                </a:outerShdw>
              </a:effectLst>
              <a:latin typeface="Arial" pitchFamily="34" charset="0"/>
              <a:cs typeface="B Nazanin" panose="00000400000000000000" pitchFamily="2" charset="-78"/>
            </a:endParaRPr>
          </a:p>
        </p:txBody>
      </p:sp>
      <p:sp>
        <p:nvSpPr>
          <p:cNvPr id="7" name="Horizontal Scroll 6"/>
          <p:cNvSpPr/>
          <p:nvPr/>
        </p:nvSpPr>
        <p:spPr>
          <a:xfrm>
            <a:off x="5843016" y="3631010"/>
            <a:ext cx="3300984" cy="938019"/>
          </a:xfrm>
          <a:prstGeom prst="horizontalScroll">
            <a:avLst/>
          </a:prstGeom>
          <a:solidFill>
            <a:srgbClr val="5B9BD5"/>
          </a:solidFill>
          <a:ln w="19050" cap="flat" cmpd="sng" algn="ctr">
            <a:solidFill>
              <a:sysClr val="window" lastClr="FFFFFF"/>
            </a:solidFill>
            <a:prstDash val="solid"/>
            <a:miter lim="800000"/>
          </a:ln>
          <a:effectLst>
            <a:outerShdw blurRad="50800" dist="38100" algn="l" rotWithShape="0">
              <a:prstClr val="black">
                <a:alpha val="40000"/>
              </a:prstClr>
            </a:outerShdw>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defTabSz="685800" rtl="1">
              <a:defRPr/>
            </a:pPr>
            <a:r>
              <a:rPr lang="fa-IR" sz="2200" b="1" dirty="0" smtClean="0">
                <a:solidFill>
                  <a:sysClr val="window" lastClr="FFFFFF"/>
                </a:solidFill>
                <a:effectLst>
                  <a:outerShdw blurRad="63500" dist="38100" dir="2700000" algn="tl">
                    <a:srgbClr val="000000"/>
                  </a:outerShdw>
                </a:effectLst>
                <a:latin typeface="Arial" pitchFamily="34" charset="0"/>
                <a:cs typeface="B Nazanin" panose="00000400000000000000" pitchFamily="2" charset="-78"/>
              </a:rPr>
              <a:t>دانشجو </a:t>
            </a:r>
            <a:r>
              <a:rPr lang="fa-IR" sz="2200" b="1" dirty="0">
                <a:solidFill>
                  <a:sysClr val="window" lastClr="FFFFFF"/>
                </a:solidFill>
                <a:effectLst>
                  <a:outerShdw blurRad="63500" dist="38100" dir="2700000" algn="tl">
                    <a:srgbClr val="000000"/>
                  </a:outerShdw>
                </a:effectLst>
                <a:latin typeface="Arial" pitchFamily="34" charset="0"/>
                <a:cs typeface="B Nazanin" panose="00000400000000000000" pitchFamily="2" charset="-78"/>
              </a:rPr>
              <a:t>: </a:t>
            </a:r>
          </a:p>
        </p:txBody>
      </p:sp>
      <p:pic>
        <p:nvPicPr>
          <p:cNvPr id="8" name="Picture 8" descr="C:\Users\f\Desktop\127.jpg"/>
          <p:cNvPicPr>
            <a:picLocks noChangeAspect="1" noChangeArrowheads="1"/>
          </p:cNvPicPr>
          <p:nvPr/>
        </p:nvPicPr>
        <p:blipFill>
          <a:blip r:embed="rId3"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4572000" y="-764819"/>
            <a:ext cx="4572000" cy="2571750"/>
          </a:xfrm>
          <a:prstGeom prst="rect">
            <a:avLst/>
          </a:prstGeom>
          <a:noFill/>
          <a:ln>
            <a:noFill/>
          </a:ln>
          <a:effectLst>
            <a:glow rad="63500">
              <a:srgbClr val="59B0B9">
                <a:satMod val="175000"/>
                <a:alpha val="40000"/>
              </a:srgbClr>
            </a:glow>
            <a:outerShdw blurRad="50800" dist="38100" dir="5400000" algn="t" rotWithShape="0">
              <a:prstClr val="black">
                <a:alpha val="40000"/>
              </a:prstClr>
            </a:outerShdw>
          </a:effectLst>
        </p:spPr>
      </p:pic>
    </p:spTree>
    <p:extLst>
      <p:ext uri="{BB962C8B-B14F-4D97-AF65-F5344CB8AC3E}">
        <p14:creationId xmlns:p14="http://schemas.microsoft.com/office/powerpoint/2010/main" val="1426937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1000"/>
                                  </p:stCondLst>
                                  <p:childTnLst>
                                    <p:set>
                                      <p:cBhvr>
                                        <p:cTn id="13" dur="1" fill="hold">
                                          <p:stCondLst>
                                            <p:cond delay="0"/>
                                          </p:stCondLst>
                                        </p:cTn>
                                        <p:tgtEl>
                                          <p:spTgt spid="6"/>
                                        </p:tgtEl>
                                        <p:attrNameLst>
                                          <p:attrName>style.visibility</p:attrName>
                                        </p:attrNameLst>
                                      </p:cBhvr>
                                      <p:to>
                                        <p:strVal val="visible"/>
                                      </p:to>
                                    </p:set>
                                    <p:anim calcmode="lin" valueType="num">
                                      <p:cBhvr>
                                        <p:cTn id="14" dur="2000" fill="hold"/>
                                        <p:tgtEl>
                                          <p:spTgt spid="6"/>
                                        </p:tgtEl>
                                        <p:attrNameLst>
                                          <p:attrName>ppt_w</p:attrName>
                                        </p:attrNameLst>
                                      </p:cBhvr>
                                      <p:tavLst>
                                        <p:tav tm="0">
                                          <p:val>
                                            <p:fltVal val="0"/>
                                          </p:val>
                                        </p:tav>
                                        <p:tav tm="100000">
                                          <p:val>
                                            <p:strVal val="#ppt_w"/>
                                          </p:val>
                                        </p:tav>
                                      </p:tavLst>
                                    </p:anim>
                                    <p:anim calcmode="lin" valueType="num">
                                      <p:cBhvr>
                                        <p:cTn id="15" dur="2000" fill="hold"/>
                                        <p:tgtEl>
                                          <p:spTgt spid="6"/>
                                        </p:tgtEl>
                                        <p:attrNameLst>
                                          <p:attrName>ppt_h</p:attrName>
                                        </p:attrNameLst>
                                      </p:cBhvr>
                                      <p:tavLst>
                                        <p:tav tm="0">
                                          <p:val>
                                            <p:fltVal val="0"/>
                                          </p:val>
                                        </p:tav>
                                        <p:tav tm="100000">
                                          <p:val>
                                            <p:strVal val="#ppt_h"/>
                                          </p:val>
                                        </p:tav>
                                      </p:tavLst>
                                    </p:anim>
                                    <p:animEffect transition="in" filter="fade">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1000"/>
                                  </p:stCondLst>
                                  <p:childTnLst>
                                    <p:set>
                                      <p:cBhvr>
                                        <p:cTn id="20" dur="1" fill="hold">
                                          <p:stCondLst>
                                            <p:cond delay="0"/>
                                          </p:stCondLst>
                                        </p:cTn>
                                        <p:tgtEl>
                                          <p:spTgt spid="7"/>
                                        </p:tgtEl>
                                        <p:attrNameLst>
                                          <p:attrName>style.visibility</p:attrName>
                                        </p:attrNameLst>
                                      </p:cBhvr>
                                      <p:to>
                                        <p:strVal val="visible"/>
                                      </p:to>
                                    </p:set>
                                    <p:anim calcmode="lin" valueType="num">
                                      <p:cBhvr>
                                        <p:cTn id="21" dur="2000" fill="hold"/>
                                        <p:tgtEl>
                                          <p:spTgt spid="7"/>
                                        </p:tgtEl>
                                        <p:attrNameLst>
                                          <p:attrName>ppt_w</p:attrName>
                                        </p:attrNameLst>
                                      </p:cBhvr>
                                      <p:tavLst>
                                        <p:tav tm="0">
                                          <p:val>
                                            <p:fltVal val="0"/>
                                          </p:val>
                                        </p:tav>
                                        <p:tav tm="100000">
                                          <p:val>
                                            <p:strVal val="#ppt_w"/>
                                          </p:val>
                                        </p:tav>
                                      </p:tavLst>
                                    </p:anim>
                                    <p:anim calcmode="lin" valueType="num">
                                      <p:cBhvr>
                                        <p:cTn id="22" dur="2000" fill="hold"/>
                                        <p:tgtEl>
                                          <p:spTgt spid="7"/>
                                        </p:tgtEl>
                                        <p:attrNameLst>
                                          <p:attrName>ppt_h</p:attrName>
                                        </p:attrNameLst>
                                      </p:cBhvr>
                                      <p:tavLst>
                                        <p:tav tm="0">
                                          <p:val>
                                            <p:fltVal val="0"/>
                                          </p:val>
                                        </p:tav>
                                        <p:tav tm="100000">
                                          <p:val>
                                            <p:strVal val="#ppt_h"/>
                                          </p:val>
                                        </p:tav>
                                      </p:tavLst>
                                    </p:anim>
                                    <p:animEffect transition="in" filter="fade">
                                      <p:cBhvr>
                                        <p:cTn id="23" dur="2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100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pct5">
          <a:fgClr>
            <a:schemeClr val="bg2"/>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9914" y="0"/>
            <a:ext cx="7429499" cy="5117264"/>
          </a:xfrm>
        </p:spPr>
        <p:txBody>
          <a:bodyPr>
            <a:normAutofit fontScale="90000"/>
          </a:bodyPr>
          <a:lstStyle/>
          <a:p>
            <a:pPr algn="ctr" rtl="1"/>
            <a:r>
              <a:rPr lang="fa-IR" dirty="0" smtClean="0">
                <a:solidFill>
                  <a:srgbClr val="FFC000"/>
                </a:solidFill>
                <a:effectLst>
                  <a:outerShdw blurRad="38100" dist="38100" dir="2700000" algn="tl">
                    <a:srgbClr val="000000">
                      <a:alpha val="43137"/>
                    </a:srgbClr>
                  </a:outerShdw>
                </a:effectLst>
                <a:cs typeface="B Morvarid" panose="00000400000000000000" pitchFamily="2" charset="-78"/>
              </a:rPr>
              <a:t/>
            </a:r>
            <a:br>
              <a:rPr lang="fa-IR" dirty="0" smtClean="0">
                <a:solidFill>
                  <a:srgbClr val="FFC000"/>
                </a:solidFill>
                <a:effectLst>
                  <a:outerShdw blurRad="38100" dist="38100" dir="2700000" algn="tl">
                    <a:srgbClr val="000000">
                      <a:alpha val="43137"/>
                    </a:srgbClr>
                  </a:outerShdw>
                </a:effectLst>
                <a:cs typeface="B Morvarid" panose="00000400000000000000" pitchFamily="2" charset="-78"/>
              </a:rPr>
            </a:br>
            <a:r>
              <a:rPr lang="fa-IR" dirty="0">
                <a:solidFill>
                  <a:srgbClr val="FFC000"/>
                </a:solidFill>
                <a:effectLst>
                  <a:outerShdw blurRad="38100" dist="38100" dir="2700000" algn="tl">
                    <a:srgbClr val="000000">
                      <a:alpha val="43137"/>
                    </a:srgbClr>
                  </a:outerShdw>
                </a:effectLst>
                <a:cs typeface="B Morvarid" panose="00000400000000000000" pitchFamily="2" charset="-78"/>
              </a:rPr>
              <a:t/>
            </a:r>
            <a:br>
              <a:rPr lang="fa-IR" dirty="0">
                <a:solidFill>
                  <a:srgbClr val="FFC000"/>
                </a:solidFill>
                <a:effectLst>
                  <a:outerShdw blurRad="38100" dist="38100" dir="2700000" algn="tl">
                    <a:srgbClr val="000000">
                      <a:alpha val="43137"/>
                    </a:srgbClr>
                  </a:outerShdw>
                </a:effectLst>
                <a:cs typeface="B Morvarid" panose="00000400000000000000" pitchFamily="2" charset="-78"/>
              </a:rPr>
            </a:br>
            <a:r>
              <a:rPr lang="fa-IR" dirty="0" smtClean="0">
                <a:solidFill>
                  <a:srgbClr val="FFC000"/>
                </a:solidFill>
                <a:effectLst>
                  <a:outerShdw blurRad="38100" dist="38100" dir="2700000" algn="tl">
                    <a:srgbClr val="000000">
                      <a:alpha val="43137"/>
                    </a:srgbClr>
                  </a:outerShdw>
                </a:effectLst>
                <a:cs typeface="B Morvarid" panose="00000400000000000000" pitchFamily="2" charset="-78"/>
              </a:rPr>
              <a:t/>
            </a:r>
            <a:br>
              <a:rPr lang="fa-IR" dirty="0" smtClean="0">
                <a:solidFill>
                  <a:srgbClr val="FFC000"/>
                </a:solidFill>
                <a:effectLst>
                  <a:outerShdw blurRad="38100" dist="38100" dir="2700000" algn="tl">
                    <a:srgbClr val="000000">
                      <a:alpha val="43137"/>
                    </a:srgbClr>
                  </a:outerShdw>
                </a:effectLst>
                <a:cs typeface="B Morvarid" panose="00000400000000000000" pitchFamily="2" charset="-78"/>
              </a:rPr>
            </a:br>
            <a:r>
              <a:rPr lang="fa-IR" dirty="0" smtClean="0">
                <a:solidFill>
                  <a:srgbClr val="FFC000"/>
                </a:solidFill>
                <a:effectLst>
                  <a:outerShdw blurRad="38100" dist="38100" dir="2700000" algn="tl">
                    <a:srgbClr val="000000">
                      <a:alpha val="43137"/>
                    </a:srgbClr>
                  </a:outerShdw>
                </a:effectLst>
                <a:cs typeface="B Morvarid" panose="00000400000000000000" pitchFamily="2" charset="-78"/>
              </a:rPr>
              <a:t/>
            </a:r>
            <a:br>
              <a:rPr lang="fa-IR" dirty="0" smtClean="0">
                <a:solidFill>
                  <a:srgbClr val="FFC000"/>
                </a:solidFill>
                <a:effectLst>
                  <a:outerShdw blurRad="38100" dist="38100" dir="2700000" algn="tl">
                    <a:srgbClr val="000000">
                      <a:alpha val="43137"/>
                    </a:srgbClr>
                  </a:outerShdw>
                </a:effectLst>
                <a:cs typeface="B Morvarid" panose="00000400000000000000" pitchFamily="2" charset="-78"/>
              </a:rPr>
            </a:br>
            <a:r>
              <a:rPr lang="fa-IR" dirty="0">
                <a:solidFill>
                  <a:srgbClr val="FFC000"/>
                </a:solidFill>
                <a:effectLst>
                  <a:outerShdw blurRad="38100" dist="38100" dir="2700000" algn="tl">
                    <a:srgbClr val="000000">
                      <a:alpha val="43137"/>
                    </a:srgbClr>
                  </a:outerShdw>
                </a:effectLst>
                <a:cs typeface="B Morvarid" panose="00000400000000000000" pitchFamily="2" charset="-78"/>
              </a:rPr>
              <a:t/>
            </a:r>
            <a:br>
              <a:rPr lang="fa-IR" dirty="0">
                <a:solidFill>
                  <a:srgbClr val="FFC000"/>
                </a:solidFill>
                <a:effectLst>
                  <a:outerShdw blurRad="38100" dist="38100" dir="2700000" algn="tl">
                    <a:srgbClr val="000000">
                      <a:alpha val="43137"/>
                    </a:srgbClr>
                  </a:outerShdw>
                </a:effectLst>
                <a:cs typeface="B Morvarid" panose="00000400000000000000" pitchFamily="2" charset="-78"/>
              </a:rPr>
            </a:br>
            <a:r>
              <a:rPr lang="fa-IR" sz="3800" smtClean="0">
                <a:solidFill>
                  <a:srgbClr val="FFC000"/>
                </a:solidFill>
                <a:effectLst>
                  <a:outerShdw blurRad="38100" dist="38100" dir="2700000" algn="tl">
                    <a:srgbClr val="000000"/>
                  </a:outerShdw>
                </a:effectLst>
                <a:cs typeface="B Morvarid" panose="00000400000000000000" pitchFamily="2" charset="-78"/>
              </a:rPr>
              <a:t>عنوان تحقیق</a:t>
            </a:r>
            <a:r>
              <a:rPr lang="fa-IR" sz="4000" dirty="0" smtClean="0">
                <a:solidFill>
                  <a:srgbClr val="FFC000"/>
                </a:solidFill>
                <a:effectLst>
                  <a:outerShdw blurRad="38100" dist="38100" dir="2700000" algn="tl">
                    <a:srgbClr val="000000"/>
                  </a:outerShdw>
                </a:effectLst>
                <a:cs typeface="B Morvarid" panose="00000400000000000000" pitchFamily="2" charset="-78"/>
              </a:rPr>
              <a:t/>
            </a:r>
            <a:br>
              <a:rPr lang="fa-IR" sz="4000" dirty="0" smtClean="0">
                <a:solidFill>
                  <a:srgbClr val="FFC000"/>
                </a:solidFill>
                <a:effectLst>
                  <a:outerShdw blurRad="38100" dist="38100" dir="2700000" algn="tl">
                    <a:srgbClr val="000000"/>
                  </a:outerShdw>
                </a:effectLst>
                <a:cs typeface="B Morvarid" panose="00000400000000000000" pitchFamily="2" charset="-78"/>
              </a:rPr>
            </a:br>
            <a:r>
              <a:rPr lang="fa-IR" dirty="0">
                <a:solidFill>
                  <a:srgbClr val="FFC000"/>
                </a:solidFill>
                <a:effectLst>
                  <a:outerShdw blurRad="38100" dist="38100" dir="2700000" algn="tl">
                    <a:srgbClr val="000000">
                      <a:alpha val="43137"/>
                    </a:srgbClr>
                  </a:outerShdw>
                </a:effectLst>
                <a:cs typeface="B Morvarid" panose="00000400000000000000" pitchFamily="2" charset="-78"/>
              </a:rPr>
              <a:t/>
            </a:r>
            <a:br>
              <a:rPr lang="fa-IR" dirty="0">
                <a:solidFill>
                  <a:srgbClr val="FFC000"/>
                </a:solidFill>
                <a:effectLst>
                  <a:outerShdw blurRad="38100" dist="38100" dir="2700000" algn="tl">
                    <a:srgbClr val="000000">
                      <a:alpha val="43137"/>
                    </a:srgbClr>
                  </a:outerShdw>
                </a:effectLst>
                <a:cs typeface="B Morvarid" panose="00000400000000000000" pitchFamily="2" charset="-78"/>
              </a:rPr>
            </a:br>
            <a:r>
              <a:rPr lang="fa-IR" sz="5000" dirty="0" smtClean="0">
                <a:solidFill>
                  <a:srgbClr val="92D050"/>
                </a:solidFill>
                <a:effectLst>
                  <a:outerShdw blurRad="38100" dist="38100" dir="2700000" algn="tl">
                    <a:srgbClr val="000000"/>
                  </a:outerShdw>
                </a:effectLst>
                <a:cs typeface="B Nazanin" panose="00000400000000000000" pitchFamily="2" charset="-78"/>
              </a:rPr>
              <a:t>کاربرد علم رباتیک در پزشکی و جراحی</a:t>
            </a:r>
            <a:r>
              <a:rPr lang="fa-IR" sz="4400" dirty="0" smtClean="0">
                <a:solidFill>
                  <a:srgbClr val="FFC000"/>
                </a:solidFill>
                <a:effectLst>
                  <a:outerShdw blurRad="38100" dist="38100" dir="2700000" algn="tl">
                    <a:srgbClr val="000000">
                      <a:alpha val="43137"/>
                    </a:srgbClr>
                  </a:outerShdw>
                </a:effectLst>
                <a:cs typeface="B Morvarid" panose="00000400000000000000" pitchFamily="2" charset="-78"/>
              </a:rPr>
              <a:t/>
            </a:r>
            <a:br>
              <a:rPr lang="fa-IR" sz="4400" dirty="0" smtClean="0">
                <a:solidFill>
                  <a:srgbClr val="FFC000"/>
                </a:solidFill>
                <a:effectLst>
                  <a:outerShdw blurRad="38100" dist="38100" dir="2700000" algn="tl">
                    <a:srgbClr val="000000">
                      <a:alpha val="43137"/>
                    </a:srgbClr>
                  </a:outerShdw>
                </a:effectLst>
                <a:cs typeface="B Morvarid" panose="00000400000000000000" pitchFamily="2" charset="-78"/>
              </a:rPr>
            </a:br>
            <a:r>
              <a:rPr lang="fa-IR" dirty="0">
                <a:solidFill>
                  <a:srgbClr val="FFC000"/>
                </a:solidFill>
                <a:effectLst>
                  <a:outerShdw blurRad="38100" dist="38100" dir="2700000" algn="tl">
                    <a:srgbClr val="000000">
                      <a:alpha val="43137"/>
                    </a:srgbClr>
                  </a:outerShdw>
                </a:effectLst>
                <a:cs typeface="B Morvarid" panose="00000400000000000000" pitchFamily="2" charset="-78"/>
              </a:rPr>
              <a:t/>
            </a:r>
            <a:br>
              <a:rPr lang="fa-IR" dirty="0">
                <a:solidFill>
                  <a:srgbClr val="FFC000"/>
                </a:solidFill>
                <a:effectLst>
                  <a:outerShdw blurRad="38100" dist="38100" dir="2700000" algn="tl">
                    <a:srgbClr val="000000">
                      <a:alpha val="43137"/>
                    </a:srgbClr>
                  </a:outerShdw>
                </a:effectLst>
                <a:cs typeface="B Morvarid" panose="00000400000000000000" pitchFamily="2" charset="-78"/>
              </a:rPr>
            </a:br>
            <a:endParaRPr lang="en-US" dirty="0">
              <a:solidFill>
                <a:srgbClr val="FFC000"/>
              </a:solidFill>
              <a:effectLst>
                <a:outerShdw blurRad="38100" dist="38100" dir="2700000" algn="tl">
                  <a:srgbClr val="000000">
                    <a:alpha val="43137"/>
                  </a:srgbClr>
                </a:outerShdw>
              </a:effectLst>
              <a:cs typeface="B Morvarid" panose="00000400000000000000" pitchFamily="2" charset="-78"/>
            </a:endParaRPr>
          </a:p>
        </p:txBody>
      </p:sp>
    </p:spTree>
    <p:extLst>
      <p:ext uri="{BB962C8B-B14F-4D97-AF65-F5344CB8AC3E}">
        <p14:creationId xmlns:p14="http://schemas.microsoft.com/office/powerpoint/2010/main" val="2908630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effectLst/>
        </p:spPr>
      </p:pic>
      <p:sp>
        <p:nvSpPr>
          <p:cNvPr id="5" name="Rectangle 4"/>
          <p:cNvSpPr/>
          <p:nvPr/>
        </p:nvSpPr>
        <p:spPr>
          <a:xfrm>
            <a:off x="539125" y="1419227"/>
            <a:ext cx="4031683" cy="1277273"/>
          </a:xfrm>
          <a:prstGeom prst="rect">
            <a:avLst/>
          </a:prstGeom>
          <a:noFill/>
          <a:ln w="12700">
            <a:noFill/>
          </a:ln>
        </p:spPr>
        <p:txBody>
          <a:bodyPr wrap="square">
            <a:spAutoFit/>
          </a:bodyPr>
          <a:lstStyle/>
          <a:p>
            <a:r>
              <a:rPr lang="fa-IR" sz="7700" dirty="0">
                <a:solidFill>
                  <a:srgbClr val="92D050"/>
                </a:solidFill>
                <a:effectLst>
                  <a:outerShdw blurRad="25400" dist="38100" dir="2400000" algn="tl">
                    <a:srgbClr val="000000"/>
                  </a:outerShdw>
                </a:effectLst>
                <a:latin typeface="Aldhabi" panose="01000000000000000000" pitchFamily="2" charset="-78"/>
                <a:cs typeface="Aldhabi" panose="01000000000000000000" pitchFamily="2" charset="-78"/>
              </a:rPr>
              <a:t>آشنایی با علم رباتیک</a:t>
            </a:r>
            <a:endParaRPr lang="en-US" sz="7700" dirty="0">
              <a:solidFill>
                <a:srgbClr val="92D050"/>
              </a:solidFill>
              <a:effectLst>
                <a:outerShdw blurRad="25400" dist="38100" dir="2400000" algn="tl">
                  <a:srgbClr val="000000"/>
                </a:outerShdw>
              </a:effectLst>
              <a:latin typeface="Aldhabi" panose="01000000000000000000" pitchFamily="2" charset="-78"/>
              <a:cs typeface="Aldhabi" panose="01000000000000000000" pitchFamily="2" charset="-78"/>
            </a:endParaRPr>
          </a:p>
        </p:txBody>
      </p:sp>
    </p:spTree>
    <p:extLst>
      <p:ext uri="{BB962C8B-B14F-4D97-AF65-F5344CB8AC3E}">
        <p14:creationId xmlns:p14="http://schemas.microsoft.com/office/powerpoint/2010/main" val="3150670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0"/>
            <a:ext cx="9144000" cy="6858000"/>
          </a:xfrm>
          <a:noFill/>
        </p:spPr>
        <p:txBody>
          <a:bodyPr>
            <a:normAutofit lnSpcReduction="10000"/>
          </a:bodyPr>
          <a:lstStyle/>
          <a:p>
            <a:pPr algn="justLow" rtl="1"/>
            <a:endParaRPr lang="en-US" sz="2400" dirty="0" smtClean="0">
              <a:solidFill>
                <a:srgbClr val="FFC000"/>
              </a:solidFill>
              <a:effectLst>
                <a:outerShdw blurRad="38100" dist="38100" dir="2700000" algn="tl">
                  <a:srgbClr val="000000">
                    <a:alpha val="43137"/>
                  </a:srgbClr>
                </a:outerShdw>
              </a:effectLst>
              <a:cs typeface="B Morvarid" panose="00000400000000000000" pitchFamily="2" charset="-78"/>
            </a:endParaRPr>
          </a:p>
          <a:p>
            <a:pPr algn="justLow" rtl="1"/>
            <a:r>
              <a:rPr lang="fa-IR" sz="2400" dirty="0" smtClean="0">
                <a:solidFill>
                  <a:srgbClr val="FFC000"/>
                </a:solidFill>
                <a:effectLst>
                  <a:outerShdw blurRad="38100" dist="38100" dir="2700000" algn="tl">
                    <a:srgbClr val="000000">
                      <a:alpha val="43137"/>
                    </a:srgbClr>
                  </a:outerShdw>
                </a:effectLst>
                <a:cs typeface="B Morvarid" panose="00000400000000000000" pitchFamily="2" charset="-78"/>
              </a:rPr>
              <a:t>مقدمه</a:t>
            </a:r>
          </a:p>
          <a:p>
            <a:pPr algn="justLow" rtl="1"/>
            <a:r>
              <a:rPr lang="fa-IR" sz="1600" dirty="0">
                <a:solidFill>
                  <a:schemeClr val="tx1"/>
                </a:solidFill>
                <a:cs typeface="B Nazanin" panose="00000400000000000000" pitchFamily="2" charset="-78"/>
              </a:rPr>
              <a:t>رباتیک شاخه‌ای میان رشته‌ای از مهندسی و علم است که شامل مهندسی مکانیک، مهندسی برق و علوم رایانه و چند رشته دیگر می‌شود . رباتیک شامل طراحی، ساخت، راه‌اندازی و کاربرد ربات‌ها </a:t>
            </a:r>
            <a:r>
              <a:rPr lang="fa-IR" sz="1600" dirty="0" smtClean="0">
                <a:solidFill>
                  <a:schemeClr val="tx1"/>
                </a:solidFill>
                <a:cs typeface="B Nazanin" panose="00000400000000000000" pitchFamily="2" charset="-78"/>
              </a:rPr>
              <a:t>می‌شود، </a:t>
            </a:r>
            <a:r>
              <a:rPr lang="fa-IR" sz="1600" dirty="0">
                <a:solidFill>
                  <a:schemeClr val="tx1"/>
                </a:solidFill>
                <a:cs typeface="B Nazanin" panose="00000400000000000000" pitchFamily="2" charset="-78"/>
              </a:rPr>
              <a:t>همچنین مانند سامانه‌های رایانه‌ای، کنترل، بازخورد حسگرها و پردازش اطلاعات نیز در این گروه قرار می‌گیرند</a:t>
            </a:r>
            <a:r>
              <a:rPr lang="fa-IR" sz="1600" dirty="0" smtClean="0">
                <a:solidFill>
                  <a:schemeClr val="tx1"/>
                </a:solidFill>
                <a:cs typeface="B Nazanin" panose="00000400000000000000" pitchFamily="2" charset="-78"/>
              </a:rPr>
              <a:t>.</a:t>
            </a:r>
            <a:endParaRPr lang="en-US" sz="1600" dirty="0">
              <a:solidFill>
                <a:schemeClr val="tx1"/>
              </a:solidFill>
              <a:cs typeface="B Nazanin" panose="00000400000000000000" pitchFamily="2" charset="-78"/>
            </a:endParaRPr>
          </a:p>
          <a:p>
            <a:pPr algn="justLow" rtl="1"/>
            <a:endParaRPr lang="en-US" dirty="0" smtClean="0">
              <a:solidFill>
                <a:schemeClr val="tx1"/>
              </a:solidFill>
              <a:cs typeface="B Nazanin" panose="00000400000000000000" pitchFamily="2" charset="-78"/>
            </a:endParaRPr>
          </a:p>
          <a:p>
            <a:pPr algn="justLow" rtl="1"/>
            <a:r>
              <a:rPr lang="fa-IR" sz="2400" dirty="0">
                <a:solidFill>
                  <a:srgbClr val="FFC000"/>
                </a:solidFill>
                <a:effectLst>
                  <a:outerShdw blurRad="38100" dist="38100" dir="2700000" algn="tl">
                    <a:srgbClr val="000000">
                      <a:alpha val="43137"/>
                    </a:srgbClr>
                  </a:outerShdw>
                </a:effectLst>
                <a:cs typeface="B Morvarid" panose="00000400000000000000" pitchFamily="2" charset="-78"/>
              </a:rPr>
              <a:t>هدف علم </a:t>
            </a:r>
            <a:r>
              <a:rPr lang="fa-IR" sz="2400" dirty="0" smtClean="0">
                <a:solidFill>
                  <a:srgbClr val="FFC000"/>
                </a:solidFill>
                <a:effectLst>
                  <a:outerShdw blurRad="38100" dist="38100" dir="2700000" algn="tl">
                    <a:srgbClr val="000000">
                      <a:alpha val="43137"/>
                    </a:srgbClr>
                  </a:outerShdw>
                </a:effectLst>
                <a:cs typeface="B Morvarid" panose="00000400000000000000" pitchFamily="2" charset="-78"/>
              </a:rPr>
              <a:t>رباتیک</a:t>
            </a:r>
            <a:endParaRPr lang="en-US" sz="2400" dirty="0" smtClean="0">
              <a:solidFill>
                <a:srgbClr val="FFC000"/>
              </a:solidFill>
              <a:effectLst>
                <a:outerShdw blurRad="38100" dist="38100" dir="2700000" algn="tl">
                  <a:srgbClr val="000000">
                    <a:alpha val="43137"/>
                  </a:srgbClr>
                </a:outerShdw>
              </a:effectLst>
              <a:cs typeface="B Morvarid" panose="00000400000000000000" pitchFamily="2" charset="-78"/>
            </a:endParaRPr>
          </a:p>
          <a:p>
            <a:pPr algn="justLow" rtl="1"/>
            <a:r>
              <a:rPr lang="fa-IR" sz="1600" dirty="0">
                <a:solidFill>
                  <a:schemeClr val="tx1"/>
                </a:solidFill>
                <a:cs typeface="B Nazanin" panose="00000400000000000000" pitchFamily="2" charset="-78"/>
              </a:rPr>
              <a:t>این فناوریها استفاده می‌شوند تا ماشین‌ها را به گونه‌ای ارتقا دهند که جایگزین انسان گردند. رباتها می‌توانند در هر موقعیت و برای هر منظوری به کار بروند ولی امروزه بسیاری از آن‌ها در محیط‌های خطرناک ( مانند تشخیص و غیر فعال‌سازی بمبها )، فرایندهای تولید یا مکانهایی که انسان قادر به حیات نیست، استفاده می‌شوند. رباتها می‌توانند به هر شکل و قیافه‌ای باشند ولی بعضی از آن‌ها طراحی می‌شوند تا شبیه انسان به نظر برسند. گفته می‌شود که این کار به این دلیل صورت می‌گیرد تا رفتارهای این رباتها که از مردم عادی تقلید می‌شود، بیشتر مورد قبول قرار گیرد. تلاش می‌شود که رباتهای انسان نما بتوانند راه رفتن، حرف زدن، شناختن و مخصوصاً هر چیزی را که انسان می‌تواند انجام دهد، تقلید کنند . خیلی از رباتهای امروزی که از طبیعت الهام گرفته شده‌اند، در پهنه رباتهای مقلد موجودات زنده قرار می‌گیرند.</a:t>
            </a:r>
          </a:p>
          <a:p>
            <a:pPr algn="justLow" rtl="1"/>
            <a:r>
              <a:rPr lang="fa-IR" sz="1600" dirty="0">
                <a:solidFill>
                  <a:schemeClr val="tx1"/>
                </a:solidFill>
                <a:cs typeface="B Nazanin" panose="00000400000000000000" pitchFamily="2" charset="-78"/>
              </a:rPr>
              <a:t>ایده ایجاد ماشین‌هایی که بتوانند به شکل خودکار کار کنند، به دوران قدیم </a:t>
            </a:r>
            <a:r>
              <a:rPr lang="fa-IR" sz="1600" dirty="0" smtClean="0">
                <a:solidFill>
                  <a:schemeClr val="tx1"/>
                </a:solidFill>
                <a:cs typeface="B Nazanin" panose="00000400000000000000" pitchFamily="2" charset="-78"/>
              </a:rPr>
              <a:t>باز می‎گردد </a:t>
            </a:r>
            <a:r>
              <a:rPr lang="fa-IR" sz="1600" dirty="0">
                <a:solidFill>
                  <a:schemeClr val="tx1"/>
                </a:solidFill>
                <a:cs typeface="B Nazanin" panose="00000400000000000000" pitchFamily="2" charset="-78"/>
              </a:rPr>
              <a:t>ولی تحقیق اساسی در مورد به کاربرد رساندن و استفاده‌های بالقوه از رباتها تا قرن بیستم انجام نشده </a:t>
            </a:r>
            <a:r>
              <a:rPr lang="fa-IR" sz="1600" dirty="0" smtClean="0">
                <a:solidFill>
                  <a:schemeClr val="tx1"/>
                </a:solidFill>
                <a:cs typeface="B Nazanin" panose="00000400000000000000" pitchFamily="2" charset="-78"/>
              </a:rPr>
              <a:t>بود. </a:t>
            </a:r>
            <a:r>
              <a:rPr lang="fa-IR" sz="1600" dirty="0">
                <a:solidFill>
                  <a:schemeClr val="tx1"/>
                </a:solidFill>
                <a:cs typeface="B Nazanin" panose="00000400000000000000" pitchFamily="2" charset="-78"/>
              </a:rPr>
              <a:t>در طول تاریخ بارها خاطر نشان </a:t>
            </a:r>
            <a:r>
              <a:rPr lang="fa-IR" sz="1600" dirty="0" smtClean="0">
                <a:solidFill>
                  <a:schemeClr val="tx1"/>
                </a:solidFill>
                <a:cs typeface="B Nazanin" panose="00000400000000000000" pitchFamily="2" charset="-78"/>
              </a:rPr>
              <a:t>شده</a:t>
            </a:r>
            <a:r>
              <a:rPr lang="en-US" sz="1600" dirty="0" smtClean="0">
                <a:solidFill>
                  <a:schemeClr val="tx1"/>
                </a:solidFill>
                <a:cs typeface="B Nazanin" panose="00000400000000000000" pitchFamily="2" charset="-78"/>
              </a:rPr>
              <a:t> </a:t>
            </a:r>
            <a:r>
              <a:rPr lang="fa-IR" sz="1600" dirty="0" smtClean="0">
                <a:solidFill>
                  <a:schemeClr val="tx1"/>
                </a:solidFill>
                <a:cs typeface="B Nazanin" panose="00000400000000000000" pitchFamily="2" charset="-78"/>
              </a:rPr>
              <a:t>‌است </a:t>
            </a:r>
            <a:r>
              <a:rPr lang="fa-IR" sz="1600" dirty="0">
                <a:solidFill>
                  <a:schemeClr val="tx1"/>
                </a:solidFill>
                <a:cs typeface="B Nazanin" panose="00000400000000000000" pitchFamily="2" charset="-78"/>
              </a:rPr>
              <a:t>که یک روز رباتها خواهند توانست رفتار انسان‌ها را تقلید کنند و کارها را به شیوه مشابه انسان انجام دهند . امروزه رباتیک یک حوزه از علم با رشد سریع است</a:t>
            </a:r>
            <a:r>
              <a:rPr lang="fa-IR" sz="1600" dirty="0" smtClean="0">
                <a:solidFill>
                  <a:schemeClr val="tx1"/>
                </a:solidFill>
                <a:cs typeface="B Nazanin" panose="00000400000000000000" pitchFamily="2" charset="-78"/>
              </a:rPr>
              <a:t>. </a:t>
            </a:r>
            <a:r>
              <a:rPr lang="fa-IR" sz="1600" dirty="0">
                <a:solidFill>
                  <a:schemeClr val="tx1"/>
                </a:solidFill>
                <a:cs typeface="B Nazanin" panose="00000400000000000000" pitchFamily="2" charset="-78"/>
              </a:rPr>
              <a:t>هم‌زمان با ادامه پیشرفتهای تکنولوژی ؛ تحقیق، طراحی و ساخت رباتهای جدید در خدمت اهداف عملی متعددی در حوزه‌های خانگی، </a:t>
            </a:r>
            <a:r>
              <a:rPr lang="fa-IR" sz="1600" dirty="0" smtClean="0">
                <a:solidFill>
                  <a:schemeClr val="tx1"/>
                </a:solidFill>
                <a:cs typeface="B Nazanin" panose="00000400000000000000" pitchFamily="2" charset="-78"/>
              </a:rPr>
              <a:t>صنعتی، نظامی و پزشکی </a:t>
            </a:r>
            <a:r>
              <a:rPr lang="fa-IR" sz="1600" dirty="0">
                <a:solidFill>
                  <a:schemeClr val="tx1"/>
                </a:solidFill>
                <a:cs typeface="B Nazanin" panose="00000400000000000000" pitchFamily="2" charset="-78"/>
              </a:rPr>
              <a:t>انجام می‌گیرد. بسیاری از رباتها برای انجام شغلهای خطرناک برای مردم انجام وظیفه می‌کنند، مانند کار کردن در خنثی‌سازی بمب، یافتن بازمانده‌های زیر آوارهای غیر پایدار، مین یابی یا جستجوی کشتی‌های غرق </a:t>
            </a:r>
            <a:r>
              <a:rPr lang="fa-IR" sz="1600" dirty="0" smtClean="0">
                <a:solidFill>
                  <a:schemeClr val="tx1"/>
                </a:solidFill>
                <a:cs typeface="B Nazanin" panose="00000400000000000000" pitchFamily="2" charset="-78"/>
              </a:rPr>
              <a:t>شده.</a:t>
            </a:r>
            <a:endParaRPr lang="fa-IR" sz="1600" dirty="0">
              <a:solidFill>
                <a:schemeClr val="tx1"/>
              </a:solidFill>
              <a:cs typeface="B Nazanin" panose="00000400000000000000" pitchFamily="2" charset="-78"/>
            </a:endParaRPr>
          </a:p>
          <a:p>
            <a:pPr algn="justLow" rtl="1"/>
            <a:endParaRPr lang="fa-IR" sz="1900" b="1" dirty="0">
              <a:solidFill>
                <a:schemeClr val="tx1"/>
              </a:solidFill>
              <a:cs typeface="B Nazanin" panose="00000400000000000000" pitchFamily="2" charset="-78"/>
            </a:endParaRPr>
          </a:p>
          <a:p>
            <a:pPr algn="justLow" rtl="1"/>
            <a:endParaRPr lang="en-US" dirty="0">
              <a:solidFill>
                <a:schemeClr val="tx1"/>
              </a:solidFill>
              <a:cs typeface="B Nazanin" panose="00000400000000000000" pitchFamily="2" charset="-78"/>
            </a:endParaRPr>
          </a:p>
        </p:txBody>
      </p:sp>
    </p:spTree>
    <p:extLst>
      <p:ext uri="{BB962C8B-B14F-4D97-AF65-F5344CB8AC3E}">
        <p14:creationId xmlns:p14="http://schemas.microsoft.com/office/powerpoint/2010/main" val="2563758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0"/>
            <a:ext cx="9144000" cy="6858000"/>
          </a:xfrm>
        </p:spPr>
        <p:txBody>
          <a:bodyPr>
            <a:normAutofit/>
          </a:bodyPr>
          <a:lstStyle/>
          <a:p>
            <a:pPr algn="justLow" rtl="1"/>
            <a:endParaRPr lang="en-US" sz="1600" dirty="0" smtClean="0">
              <a:cs typeface="B Nazanin" panose="00000400000000000000" pitchFamily="2" charset="-78"/>
            </a:endParaRPr>
          </a:p>
          <a:p>
            <a:pPr algn="justLow" rtl="1"/>
            <a:endParaRPr lang="en-US" sz="1600" dirty="0">
              <a:cs typeface="B Nazanin" panose="00000400000000000000" pitchFamily="2" charset="-78"/>
            </a:endParaRPr>
          </a:p>
        </p:txBody>
      </p:sp>
      <p:sp>
        <p:nvSpPr>
          <p:cNvPr id="4" name="Rectangle 3"/>
          <p:cNvSpPr/>
          <p:nvPr/>
        </p:nvSpPr>
        <p:spPr>
          <a:xfrm>
            <a:off x="0" y="0"/>
            <a:ext cx="9144000" cy="7725192"/>
          </a:xfrm>
          <a:prstGeom prst="rect">
            <a:avLst/>
          </a:prstGeom>
        </p:spPr>
        <p:txBody>
          <a:bodyPr wrap="square">
            <a:spAutoFit/>
          </a:bodyPr>
          <a:lstStyle/>
          <a:p>
            <a:pPr algn="justLow" rtl="1"/>
            <a:endParaRPr lang="en-US" sz="1600" dirty="0" smtClean="0">
              <a:cs typeface="B Nazanin" panose="00000400000000000000" pitchFamily="2" charset="-78"/>
            </a:endParaRPr>
          </a:p>
          <a:p>
            <a:pPr algn="justLow" rtl="1"/>
            <a:r>
              <a:rPr lang="fa-IR" sz="1600" dirty="0" smtClean="0">
                <a:cs typeface="B Nazanin" panose="00000400000000000000" pitchFamily="2" charset="-78"/>
              </a:rPr>
              <a:t>با </a:t>
            </a:r>
            <a:r>
              <a:rPr lang="fa-IR" sz="1600" dirty="0">
                <a:cs typeface="B Nazanin" panose="00000400000000000000" pitchFamily="2" charset="-78"/>
              </a:rPr>
              <a:t>رشد تکنولوژی و توسعه علم رباتیک، ربات‌ها نقش مهمی را در زمینه پزشکی ایفا می‌کنند. از ربات‌ها می‌توان در زمینه‌های جراحی، ربات پرستار و امداد، ربات بیمار، بیومکانیک و نانو رباتیک و … استفاده کرد</a:t>
            </a:r>
            <a:r>
              <a:rPr lang="fa-IR" sz="1600" dirty="0" smtClean="0">
                <a:cs typeface="B Nazanin" panose="00000400000000000000" pitchFamily="2" charset="-78"/>
              </a:rPr>
              <a:t>.</a:t>
            </a:r>
            <a:endParaRPr lang="en-US" sz="1600" dirty="0" smtClean="0">
              <a:cs typeface="B Nazanin" panose="00000400000000000000" pitchFamily="2" charset="-78"/>
            </a:endParaRPr>
          </a:p>
          <a:p>
            <a:pPr algn="justLow" rtl="1"/>
            <a:endParaRPr lang="en-US" sz="1600" dirty="0">
              <a:cs typeface="B Nazanin" panose="00000400000000000000" pitchFamily="2" charset="-78"/>
            </a:endParaRPr>
          </a:p>
          <a:p>
            <a:pPr algn="justLow" rtl="1"/>
            <a:r>
              <a:rPr lang="fa-IR" sz="1600" dirty="0">
                <a:cs typeface="B Nazanin" panose="00000400000000000000" pitchFamily="2" charset="-78"/>
              </a:rPr>
              <a:t>استفاده از ربات و هوش مصنوعی  و ایجاد ربات‌های پزشکی به عنوان دستیار پزشکان، از ایده هایی است که از مدت‌ها پیش ذهن بسیاری از محققان حوزه رباتیک و مهندسی پزشکی را به خود مشغول کرده است. موفقیت‌های به دست آمده در زمینه طراحی و ساخت ربات‌های پزشکی به این معنی است که تحقق چنین ایده‌هایی دور از انتظار نخواهد بود. امروزه استفاده از ربات‌ها در حوزه‌های مختلف پزشکی، از ایجاد حفره های کوچک و بدون نیاز به برش های عمیق تا انجام عمل های جراحی پیچیده، امکان پذیر شده است</a:t>
            </a:r>
            <a:r>
              <a:rPr lang="fa-IR" sz="1600" dirty="0" smtClean="0">
                <a:cs typeface="B Nazanin" panose="00000400000000000000" pitchFamily="2" charset="-78"/>
              </a:rPr>
              <a:t>.</a:t>
            </a:r>
            <a:endParaRPr lang="en-US" sz="1600" dirty="0" smtClean="0">
              <a:cs typeface="B Nazanin" panose="00000400000000000000" pitchFamily="2" charset="-78"/>
            </a:endParaRPr>
          </a:p>
          <a:p>
            <a:pPr algn="justLow" rtl="1"/>
            <a:endParaRPr lang="en-US" sz="1600" dirty="0">
              <a:cs typeface="B Nazanin" panose="00000400000000000000" pitchFamily="2" charset="-78"/>
            </a:endParaRPr>
          </a:p>
          <a:p>
            <a:pPr algn="justLow" rtl="1"/>
            <a:endParaRPr lang="en-US" sz="1600" dirty="0" smtClean="0">
              <a:cs typeface="B Nazanin" panose="00000400000000000000" pitchFamily="2" charset="-78"/>
            </a:endParaRPr>
          </a:p>
          <a:p>
            <a:pPr algn="justLow" rtl="1"/>
            <a:endParaRPr lang="en-US" sz="1600" dirty="0">
              <a:cs typeface="B Nazanin" panose="00000400000000000000" pitchFamily="2" charset="-78"/>
            </a:endParaRPr>
          </a:p>
          <a:p>
            <a:pPr algn="justLow" rtl="1"/>
            <a:endParaRPr lang="en-US" sz="1600" dirty="0" smtClean="0">
              <a:cs typeface="B Nazanin" panose="00000400000000000000" pitchFamily="2" charset="-78"/>
            </a:endParaRPr>
          </a:p>
          <a:p>
            <a:pPr algn="justLow" rtl="1"/>
            <a:endParaRPr lang="en-US" sz="1600" dirty="0">
              <a:cs typeface="B Nazanin" panose="00000400000000000000" pitchFamily="2" charset="-78"/>
            </a:endParaRPr>
          </a:p>
          <a:p>
            <a:pPr algn="justLow" rtl="1"/>
            <a:endParaRPr lang="en-US" sz="1600" dirty="0" smtClean="0">
              <a:cs typeface="B Nazanin" panose="00000400000000000000" pitchFamily="2" charset="-78"/>
            </a:endParaRPr>
          </a:p>
          <a:p>
            <a:pPr algn="justLow" rtl="1"/>
            <a:endParaRPr lang="en-US" sz="1600" dirty="0">
              <a:cs typeface="B Nazanin" panose="00000400000000000000" pitchFamily="2" charset="-78"/>
            </a:endParaRPr>
          </a:p>
          <a:p>
            <a:pPr algn="justLow" rtl="1"/>
            <a:endParaRPr lang="en-US" sz="1600" dirty="0" smtClean="0">
              <a:cs typeface="B Nazanin" panose="00000400000000000000" pitchFamily="2" charset="-78"/>
            </a:endParaRPr>
          </a:p>
          <a:p>
            <a:pPr algn="justLow" rtl="1"/>
            <a:endParaRPr lang="en-US" sz="1600" dirty="0">
              <a:cs typeface="B Nazanin" panose="00000400000000000000" pitchFamily="2" charset="-78"/>
            </a:endParaRPr>
          </a:p>
          <a:p>
            <a:pPr algn="justLow" rtl="1"/>
            <a:endParaRPr lang="en-US" sz="1600" dirty="0" smtClean="0">
              <a:cs typeface="B Nazanin" panose="00000400000000000000" pitchFamily="2" charset="-78"/>
            </a:endParaRPr>
          </a:p>
          <a:p>
            <a:pPr algn="justLow" rtl="1"/>
            <a:endParaRPr lang="en-US" sz="1600" dirty="0">
              <a:cs typeface="B Nazanin" panose="00000400000000000000" pitchFamily="2" charset="-78"/>
            </a:endParaRPr>
          </a:p>
          <a:p>
            <a:pPr algn="justLow" rtl="1"/>
            <a:endParaRPr lang="en-US" sz="1600" dirty="0" smtClean="0">
              <a:cs typeface="B Nazanin" panose="00000400000000000000" pitchFamily="2" charset="-78"/>
            </a:endParaRPr>
          </a:p>
          <a:p>
            <a:pPr algn="justLow" rtl="1"/>
            <a:endParaRPr lang="en-US" sz="1600" dirty="0">
              <a:cs typeface="B Nazanin" panose="00000400000000000000" pitchFamily="2" charset="-78"/>
            </a:endParaRPr>
          </a:p>
          <a:p>
            <a:pPr algn="justLow" rtl="1"/>
            <a:endParaRPr lang="en-US" sz="1600" dirty="0" smtClean="0">
              <a:cs typeface="B Nazanin" panose="00000400000000000000" pitchFamily="2" charset="-78"/>
            </a:endParaRPr>
          </a:p>
          <a:p>
            <a:pPr algn="justLow" rtl="1"/>
            <a:r>
              <a:rPr lang="fa-IR" sz="1600" dirty="0">
                <a:cs typeface="B Nazanin" panose="00000400000000000000" pitchFamily="2" charset="-78"/>
              </a:rPr>
              <a:t>اگرچه جراحی رباتیک موضوع جدیدی است، اما در این سال ها پیشرفت خوبی داشته است. از این رو بسیاری از تحقیقات دانشکده‌های مهندسی پزشکی دانشگاه‌های معتبر دنیا به ربات‌های پزشکی و جراحی رباتیک اختصاص یافته است. استفاده از ربات‌ها هنگام جراحی موجب افزایش دقت جراح حین انجام جراحی خواهد شد. همچنین ربات‌های جراح می توانند در صرفه جویی زمانی و کاهش زمان جراحی‌های پیچیده نقش بسیار مهمی داشته باشند.</a:t>
            </a:r>
          </a:p>
          <a:p>
            <a:pPr algn="justLow" rtl="1"/>
            <a:endParaRPr lang="fa-IR" sz="1600" dirty="0">
              <a:cs typeface="B Nazanin" panose="00000400000000000000" pitchFamily="2" charset="-78"/>
            </a:endParaRPr>
          </a:p>
          <a:p>
            <a:pPr algn="justLow" rtl="1"/>
            <a:endParaRPr lang="fa-IR" sz="1600" dirty="0">
              <a:cs typeface="B Nazanin" panose="00000400000000000000" pitchFamily="2" charset="-78"/>
            </a:endParaRPr>
          </a:p>
          <a:p>
            <a:pPr algn="justLow" rtl="1"/>
            <a:endParaRPr lang="fa-IR" sz="1600" dirty="0">
              <a:cs typeface="B Nazanin" panose="00000400000000000000" pitchFamily="2" charset="-78"/>
            </a:endParaRPr>
          </a:p>
          <a:p>
            <a:pPr algn="justLow" rtl="1"/>
            <a:endParaRPr lang="fa-IR" sz="1600" dirty="0">
              <a:cs typeface="B Nazanin" panose="00000400000000000000" pitchFamily="2" charset="-78"/>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5104" y="2258568"/>
            <a:ext cx="5193792" cy="2903524"/>
          </a:xfrm>
          <a:prstGeom prst="roundRect">
            <a:avLst>
              <a:gd name="adj" fmla="val 8594"/>
            </a:avLst>
          </a:prstGeom>
          <a:solidFill>
            <a:srgbClr val="FFFFFF">
              <a:shade val="85000"/>
            </a:srgbClr>
          </a:solidFill>
          <a:ln>
            <a:solidFill>
              <a:schemeClr val="bg1"/>
            </a:solidFill>
          </a:ln>
          <a:effectLst>
            <a:glow rad="63500">
              <a:schemeClr val="accent2">
                <a:satMod val="175000"/>
                <a:alpha val="40000"/>
              </a:schemeClr>
            </a:glow>
            <a:reflection blurRad="12700" stA="38000" endPos="28000" dist="5000" dir="5400000" sy="-100000" algn="bl" rotWithShape="0"/>
          </a:effectLst>
        </p:spPr>
      </p:pic>
    </p:spTree>
    <p:extLst>
      <p:ext uri="{BB962C8B-B14F-4D97-AF65-F5344CB8AC3E}">
        <p14:creationId xmlns:p14="http://schemas.microsoft.com/office/powerpoint/2010/main" val="29161618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docProps/app.xml><?xml version="1.0" encoding="utf-8"?>
<Properties xmlns="http://schemas.openxmlformats.org/officeDocument/2006/extended-properties" xmlns:vt="http://schemas.openxmlformats.org/officeDocument/2006/docPropsVTypes">
  <Template/>
  <TotalTime>631</TotalTime>
  <Words>582</Words>
  <Application>Microsoft Office PowerPoint</Application>
  <PresentationFormat>On-screen Show (4:3)</PresentationFormat>
  <Paragraphs>33</Paragraphs>
  <Slides>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Aldhabi</vt:lpstr>
      <vt:lpstr>Arial</vt:lpstr>
      <vt:lpstr>B Morvarid</vt:lpstr>
      <vt:lpstr>B Nazanin</vt:lpstr>
      <vt:lpstr>Trebuchet MS</vt:lpstr>
      <vt:lpstr>Tw Cen MT</vt:lpstr>
      <vt:lpstr>Circuit</vt:lpstr>
      <vt:lpstr>PowerPoint Presentation</vt:lpstr>
      <vt:lpstr>     عنوان تحقیق  کاربرد علم رباتیک در پزشکی و جراحی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84</cp:revision>
  <dcterms:created xsi:type="dcterms:W3CDTF">2021-03-25T09:57:49Z</dcterms:created>
  <dcterms:modified xsi:type="dcterms:W3CDTF">2021-04-27T11:23:37Z</dcterms:modified>
</cp:coreProperties>
</file>