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5"/>
  </p:notesMasterIdLst>
  <p:sldIdLst>
    <p:sldId id="256" r:id="rId2"/>
    <p:sldId id="262" r:id="rId3"/>
    <p:sldId id="257" r:id="rId4"/>
    <p:sldId id="258" r:id="rId5"/>
    <p:sldId id="259" r:id="rId6"/>
    <p:sldId id="261" r:id="rId7"/>
    <p:sldId id="260" r:id="rId8"/>
    <p:sldId id="263" r:id="rId9"/>
    <p:sldId id="264" r:id="rId10"/>
    <p:sldId id="265" r:id="rId11"/>
    <p:sldId id="267" r:id="rId12"/>
    <p:sldId id="266" r:id="rId13"/>
    <p:sldId id="35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3C33"/>
    <a:srgbClr val="1F1321"/>
    <a:srgbClr val="315295"/>
    <a:srgbClr val="AE461D"/>
    <a:srgbClr val="EC5599"/>
    <a:srgbClr val="EFA750"/>
    <a:srgbClr val="A4A4A4"/>
    <a:srgbClr val="28A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2362" autoAdjust="0"/>
  </p:normalViewPr>
  <p:slideViewPr>
    <p:cSldViewPr snapToGrid="0">
      <p:cViewPr>
        <p:scale>
          <a:sx n="75" d="100"/>
          <a:sy n="75" d="100"/>
        </p:scale>
        <p:origin x="-498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FF89C-783E-4F28-875C-B1DB68F01CD7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E7308-1C1E-4045-84EF-F7227CCD6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91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D78B61B-0C9F-4110-A2B3-1127AB40C0D1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81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57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234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110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20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033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129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160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796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246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823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545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02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09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3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78B61B-0C9F-4110-A2B3-1127AB40C0D1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0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45" y="1318945"/>
            <a:ext cx="9144000" cy="42228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1200" y="2405250"/>
            <a:ext cx="8229600" cy="21117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4400" b="1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cs typeface="B Zar" panose="00000400000000000000" pitchFamily="2" charset="-78"/>
              </a:rPr>
              <a:t>آزمون بندر-گشتال</a:t>
            </a:r>
            <a:r>
              <a:rPr lang="fa-IR" sz="44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cs typeface="B Zar" panose="00000400000000000000" pitchFamily="2" charset="-78"/>
              </a:rPr>
              <a:t>ت</a:t>
            </a:r>
            <a:endParaRPr lang="en-US" sz="4400" b="1" dirty="0" smtClean="0">
              <a:ln w="0"/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  <a:cs typeface="B Zar" panose="000004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cs typeface="B Zar" panose="00000400000000000000" pitchFamily="2" charset="-78"/>
              </a:rPr>
              <a:t>گروه آموزشی مهر جنوب(دکتر برومند)</a:t>
            </a:r>
            <a:endParaRPr lang="en-US" sz="4800" b="1" dirty="0">
              <a:ln w="0"/>
              <a:solidFill>
                <a:schemeClr val="accent4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993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b="1" dirty="0">
                <a:latin typeface="BNazanin"/>
                <a:cs typeface="B Zar" panose="00000400000000000000" pitchFamily="2" charset="-78"/>
              </a:rPr>
              <a:t>در عین حال تعبیر وتفسیر روان شناسی آن دشوار و مستلزم دانش وتجربه وسیع روان شناسی است.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latin typeface="BNazanin"/>
                <a:cs typeface="B Zar" panose="00000400000000000000" pitchFamily="2" charset="-78"/>
              </a:rPr>
              <a:t>بهتر است آزمون بندر به همراه یک آزمون مختصر کلامی به کار برده شود </a:t>
            </a:r>
            <a:r>
              <a:rPr lang="fa-IR" b="1" dirty="0">
                <a:latin typeface="Calibri"/>
                <a:cs typeface="B Zar" panose="00000400000000000000" pitchFamily="2" charset="-78"/>
              </a:rPr>
              <a:t>.</a:t>
            </a: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273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z="3600" b="1" dirty="0">
                <a:solidFill>
                  <a:srgbClr val="A23C33"/>
                </a:solidFill>
                <a:cs typeface="B Zar" panose="00000400000000000000" pitchFamily="2" charset="-78"/>
              </a:rPr>
              <a:t>روش استاندارد اجرای آزمون</a:t>
            </a:r>
            <a:endParaRPr lang="en-US" sz="3600" b="1" dirty="0">
              <a:solidFill>
                <a:srgbClr val="A23C33"/>
              </a:solidFill>
              <a:cs typeface="B Zar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8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b="1" dirty="0">
                <a:solidFill>
                  <a:srgbClr val="A23C33"/>
                </a:solidFill>
                <a:cs typeface="B Zar" panose="00000400000000000000" pitchFamily="2" charset="-78"/>
              </a:rPr>
              <a:t>روش استاندارد اجرای آزمون</a:t>
            </a:r>
            <a:endParaRPr lang="en-US" sz="3600" b="1" dirty="0">
              <a:solidFill>
                <a:srgbClr val="A23C33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cs typeface="B Zar" panose="00000400000000000000" pitchFamily="2" charset="-78"/>
              </a:rPr>
              <a:t>1 -نشاندن کودک پشت یک میز </a:t>
            </a:r>
            <a:r>
              <a:rPr lang="fa-IR" sz="2800" b="1" dirty="0" smtClean="0">
                <a:cs typeface="B Zar" panose="00000400000000000000" pitchFamily="2" charset="-78"/>
              </a:rPr>
              <a:t>راحت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2 </a:t>
            </a:r>
            <a:r>
              <a:rPr lang="fa-IR" sz="2800" b="1" dirty="0">
                <a:cs typeface="B Zar" panose="00000400000000000000" pitchFamily="2" charset="-78"/>
              </a:rPr>
              <a:t>-یک ورق کاغذ سفید </a:t>
            </a:r>
            <a:r>
              <a:rPr lang="en-US" sz="2800" b="1" dirty="0">
                <a:cs typeface="B Zar" panose="00000400000000000000" pitchFamily="2" charset="-78"/>
              </a:rPr>
              <a:t>A4 ، </a:t>
            </a:r>
            <a:r>
              <a:rPr lang="fa-IR" sz="2800" b="1" dirty="0">
                <a:cs typeface="B Zar" panose="00000400000000000000" pitchFamily="2" charset="-78"/>
              </a:rPr>
              <a:t>یک مداد پاک کن یک مداد و کاغذ سفید اضافی در اختیار کودک می گذاریم</a:t>
            </a:r>
            <a:endParaRPr lang="en-US" sz="28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843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lvl="0" indent="-285750" rtl="1">
              <a:spcBef>
                <a:spcPct val="20000"/>
              </a:spcBef>
              <a:spcAft>
                <a:spcPts val="600"/>
              </a:spcAft>
            </a:pPr>
            <a:r>
              <a:rPr lang="fa-IR" altLang="en-US" sz="24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cs typeface="B Zar" pitchFamily="2" charset="-78"/>
              </a:rPr>
              <a:t>با سپاس از همراهی دلگرم کننده تان</a:t>
            </a:r>
            <a:br>
              <a:rPr lang="fa-IR" altLang="en-US" sz="24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cs typeface="B Zar" pitchFamily="2" charset="-78"/>
              </a:rPr>
            </a:br>
            <a:endParaRPr lang="en-US" altLang="en-US" dirty="0" smtClean="0"/>
          </a:p>
        </p:txBody>
      </p:sp>
      <p:sp>
        <p:nvSpPr>
          <p:cNvPr id="129027" name="Content Placeholder 2"/>
          <p:cNvSpPr>
            <a:spLocks noGrp="1"/>
          </p:cNvSpPr>
          <p:nvPr>
            <p:ph idx="1"/>
          </p:nvPr>
        </p:nvSpPr>
        <p:spPr>
          <a:xfrm>
            <a:off x="1117601" y="2362200"/>
            <a:ext cx="10257367" cy="4114800"/>
          </a:xfrm>
        </p:spPr>
        <p:txBody>
          <a:bodyPr>
            <a:normAutofit/>
          </a:bodyPr>
          <a:lstStyle/>
          <a:p>
            <a:pPr algn="ctr" rtl="1"/>
            <a:r>
              <a:rPr lang="fa-IR" altLang="en-US" b="1" dirty="0" smtClean="0">
                <a:cs typeface="B Zar" pitchFamily="2" charset="-78"/>
              </a:rPr>
              <a:t>تلفن مرکز مشاوره  و خدمات روان شناختی مهر جنوب</a:t>
            </a:r>
          </a:p>
          <a:p>
            <a:pPr algn="ctr" rtl="1"/>
            <a:r>
              <a:rPr lang="fa-IR" altLang="en-US" b="1" dirty="0" smtClean="0">
                <a:cs typeface="B Zar" pitchFamily="2" charset="-78"/>
              </a:rPr>
              <a:t>07633671199</a:t>
            </a:r>
          </a:p>
          <a:p>
            <a:pPr algn="ctr" rtl="1"/>
            <a:r>
              <a:rPr lang="fa-IR" altLang="en-US" b="1" dirty="0" smtClean="0">
                <a:cs typeface="B Zar" pitchFamily="2" charset="-78"/>
              </a:rPr>
              <a:t>تلفن موسسه آموزشی و پژوهشی آنامیس مهر جنوب</a:t>
            </a:r>
          </a:p>
          <a:p>
            <a:pPr algn="ctr" rtl="1"/>
            <a:r>
              <a:rPr lang="fa-IR" altLang="en-US" b="1" dirty="0" smtClean="0">
                <a:cs typeface="B Zar" pitchFamily="2" charset="-78"/>
              </a:rPr>
              <a:t>07633680163</a:t>
            </a:r>
          </a:p>
          <a:p>
            <a:pPr algn="ctr" rtl="1"/>
            <a:r>
              <a:rPr lang="fa-IR" altLang="en-US" b="1" dirty="0" smtClean="0">
                <a:cs typeface="B Zar" pitchFamily="2" charset="-78"/>
              </a:rPr>
              <a:t>خط همراه ویژه مشاوره 09128690169</a:t>
            </a:r>
          </a:p>
          <a:p>
            <a:pPr algn="ctr" rtl="1"/>
            <a:r>
              <a:rPr lang="fa-IR" altLang="en-US" b="1" dirty="0" smtClean="0">
                <a:cs typeface="B Zar" pitchFamily="2" charset="-78"/>
              </a:rPr>
              <a:t>وبسایت فروش فایل های آموزشی</a:t>
            </a:r>
          </a:p>
          <a:p>
            <a:pPr algn="ctr" rtl="1"/>
            <a:r>
              <a:rPr lang="en-US" altLang="en-US" sz="4000" b="1" dirty="0" smtClean="0">
                <a:solidFill>
                  <a:srgbClr val="C00000"/>
                </a:solidFill>
                <a:cs typeface="B Zar" pitchFamily="2" charset="-78"/>
              </a:rPr>
              <a:t>Mehrejonoob.farafile.ir</a:t>
            </a:r>
            <a:endParaRPr lang="fa-IR" altLang="en-US" sz="4000" b="1" dirty="0" smtClean="0">
              <a:solidFill>
                <a:srgbClr val="C00000"/>
              </a:solidFill>
              <a:cs typeface="B Zar" pitchFamily="2" charset="-78"/>
            </a:endParaRPr>
          </a:p>
          <a:p>
            <a:pPr algn="ctr" rtl="1"/>
            <a:endParaRPr lang="en-US" altLang="en-US" b="1" dirty="0" smtClean="0">
              <a:cs typeface="B Zar" pitchFamily="2" charset="-78"/>
            </a:endParaRP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03EAB1F-5E7E-461B-8468-BDBC907B75E5}" type="slidenum">
              <a:rPr lang="ar-SA" altLang="fa-IR" sz="26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fa-IR" sz="26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03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z="4400" b="1" dirty="0">
                <a:solidFill>
                  <a:srgbClr val="A23C33"/>
                </a:solidFill>
                <a:cs typeface="B Zar" panose="00000400000000000000" pitchFamily="2" charset="-78"/>
              </a:rPr>
              <a:t>معرفی آزمون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A23C33"/>
                </a:solidFill>
                <a:cs typeface="B Zar" panose="00000400000000000000" pitchFamily="2" charset="-78"/>
              </a:rPr>
              <a:t>معرفی آزمون</a:t>
            </a:r>
            <a:endParaRPr lang="en-US" b="1" dirty="0">
              <a:solidFill>
                <a:srgbClr val="A23C33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cs typeface="B Zar" panose="00000400000000000000" pitchFamily="2" charset="-78"/>
              </a:rPr>
              <a:t>این آزمون برای سنجش ورود به دبستان ،</a:t>
            </a:r>
            <a:r>
              <a:rPr lang="fa-IR" sz="2800" b="1" dirty="0" smtClean="0">
                <a:cs typeface="B Zar" panose="00000400000000000000" pitchFamily="2" charset="-78"/>
              </a:rPr>
              <a:t>تشخیص</a:t>
            </a:r>
            <a:r>
              <a:rPr lang="en-US" sz="2800" b="1" dirty="0" smtClean="0">
                <a:cs typeface="B Zar" panose="00000400000000000000" pitchFamily="2" charset="-78"/>
              </a:rPr>
              <a:t> </a:t>
            </a:r>
            <a:r>
              <a:rPr lang="fa-IR" sz="2800" b="1" dirty="0" smtClean="0">
                <a:cs typeface="B Zar" panose="00000400000000000000" pitchFamily="2" charset="-78"/>
              </a:rPr>
              <a:t>ناتوانایی یادگیری(</a:t>
            </a:r>
            <a:r>
              <a:rPr lang="en-US" sz="2800" b="1" dirty="0">
                <a:cs typeface="B Zar" panose="00000400000000000000" pitchFamily="2" charset="-78"/>
              </a:rPr>
              <a:t>L.D</a:t>
            </a:r>
            <a:r>
              <a:rPr lang="fa-IR" sz="2800" b="1" dirty="0" smtClean="0">
                <a:cs typeface="B Zar" panose="00000400000000000000" pitchFamily="2" charset="-78"/>
              </a:rPr>
              <a:t> )</a:t>
            </a:r>
            <a:r>
              <a:rPr lang="en-US" sz="28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 </a:t>
            </a:r>
            <a:r>
              <a:rPr lang="en-US" sz="2800" b="1" dirty="0">
                <a:solidFill>
                  <a:srgbClr val="FF0000"/>
                </a:solidFill>
                <a:cs typeface="B Zar" panose="00000400000000000000" pitchFamily="2" charset="-78"/>
              </a:rPr>
              <a:t>،</a:t>
            </a:r>
            <a:r>
              <a:rPr lang="fa-IR" sz="2800" b="1" dirty="0">
                <a:cs typeface="B Zar" panose="00000400000000000000" pitchFamily="2" charset="-78"/>
              </a:rPr>
              <a:t>ارزشیابی مشکلات هیجانی،آسیب مغزی خصوصاً قطعه ی </a:t>
            </a:r>
            <a:r>
              <a:rPr lang="fa-IR" sz="2800" b="1" dirty="0" smtClean="0">
                <a:cs typeface="B Zar" panose="00000400000000000000" pitchFamily="2" charset="-78"/>
              </a:rPr>
              <a:t>آهیانه ای </a:t>
            </a:r>
            <a:r>
              <a:rPr lang="fa-IR" sz="2800" b="1" dirty="0">
                <a:cs typeface="B Zar" panose="00000400000000000000" pitchFamily="2" charset="-78"/>
              </a:rPr>
              <a:t>راست به کار می </a:t>
            </a:r>
            <a:r>
              <a:rPr lang="fa-IR" sz="2800" b="1" dirty="0" smtClean="0">
                <a:cs typeface="B Zar" panose="00000400000000000000" pitchFamily="2" charset="-78"/>
              </a:rPr>
              <a:t>رود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همچنین در </a:t>
            </a:r>
            <a:r>
              <a:rPr lang="fa-IR" sz="2800" b="1" dirty="0">
                <a:cs typeface="B Zar" panose="00000400000000000000" pitchFamily="2" charset="-78"/>
              </a:rPr>
              <a:t>شناسایی کودکان عقب مانده </a:t>
            </a:r>
            <a:r>
              <a:rPr lang="fa-IR" sz="2800" b="1" dirty="0" smtClean="0">
                <a:cs typeface="B Zar" panose="00000400000000000000" pitchFamily="2" charset="-78"/>
              </a:rPr>
              <a:t>هنی ،اختلال وسواس فکری و عملی</a:t>
            </a:r>
            <a:r>
              <a:rPr lang="en-US" sz="2800" b="1" dirty="0">
                <a:cs typeface="B Zar" panose="00000400000000000000" pitchFamily="2" charset="-78"/>
              </a:rPr>
              <a:t>OCD</a:t>
            </a:r>
            <a:r>
              <a:rPr lang="fa-IR" sz="2800" b="1" dirty="0" smtClean="0">
                <a:cs typeface="B Zar" panose="00000400000000000000" pitchFamily="2" charset="-78"/>
              </a:rPr>
              <a:t>) وبیش فعالی همراه با کمبود توجه(</a:t>
            </a:r>
            <a:r>
              <a:rPr lang="en-US" sz="2800" b="1" dirty="0">
                <a:cs typeface="B Zar" panose="00000400000000000000" pitchFamily="2" charset="-78"/>
              </a:rPr>
              <a:t>ADHD</a:t>
            </a:r>
            <a:r>
              <a:rPr lang="fa-IR" sz="2800" b="1" dirty="0" smtClean="0">
                <a:cs typeface="B Zar" panose="00000400000000000000" pitchFamily="2" charset="-78"/>
              </a:rPr>
              <a:t>) و </a:t>
            </a:r>
            <a:r>
              <a:rPr lang="fa-IR" sz="2800" b="1" dirty="0">
                <a:cs typeface="B Zar" panose="00000400000000000000" pitchFamily="2" charset="-78"/>
              </a:rPr>
              <a:t>حتی روان پریشی کاربرد دارد</a:t>
            </a:r>
            <a:r>
              <a:rPr lang="fa-IR" sz="2800" b="1" dirty="0" smtClean="0">
                <a:cs typeface="B Zar" panose="00000400000000000000" pitchFamily="2" charset="-78"/>
              </a:rPr>
              <a:t>.</a:t>
            </a:r>
            <a:endParaRPr lang="fa-IR" sz="28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67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solidFill>
                  <a:srgbClr val="A23C33"/>
                </a:solidFill>
                <a:cs typeface="B Zar" panose="00000400000000000000" pitchFamily="2" charset="-78"/>
              </a:rPr>
              <a:t>معرفی آزمون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>
                <a:cs typeface="B Zar" panose="00000400000000000000" pitchFamily="2" charset="-78"/>
              </a:rPr>
              <a:t>آزمون بندر – گشتالت، توسط </a:t>
            </a:r>
            <a:r>
              <a:rPr lang="fa-IR" sz="2800" b="1" dirty="0">
                <a:solidFill>
                  <a:srgbClr val="FF0000"/>
                </a:solidFill>
                <a:cs typeface="B Zar" panose="00000400000000000000" pitchFamily="2" charset="-78"/>
              </a:rPr>
              <a:t>لورتا بندر </a:t>
            </a:r>
            <a:r>
              <a:rPr lang="fa-IR" sz="28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در </a:t>
            </a:r>
            <a:r>
              <a:rPr lang="fa-IR" sz="2800" b="1" dirty="0">
                <a:cs typeface="B Zar" panose="00000400000000000000" pitchFamily="2" charset="-78"/>
              </a:rPr>
              <a:t>سال 1938 برای ارزیابی سطح رشد ادراکی – حرکتی کودکان طرحریزی </a:t>
            </a:r>
            <a:r>
              <a:rPr lang="fa-IR" sz="2800" b="1" dirty="0" smtClean="0">
                <a:cs typeface="B Zar" panose="00000400000000000000" pitchFamily="2" charset="-78"/>
              </a:rPr>
              <a:t>وتدوین شد.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>
                <a:solidFill>
                  <a:srgbClr val="FF0000"/>
                </a:solidFill>
                <a:cs typeface="B Zar" panose="00000400000000000000" pitchFamily="2" charset="-78"/>
              </a:rPr>
              <a:t>کوپیتز </a:t>
            </a:r>
            <a:r>
              <a:rPr lang="fa-IR" sz="2800" b="1" dirty="0" smtClean="0">
                <a:cs typeface="B Zar" panose="00000400000000000000" pitchFamily="2" charset="-78"/>
              </a:rPr>
              <a:t>آن </a:t>
            </a:r>
            <a:r>
              <a:rPr lang="fa-IR" sz="2800" b="1" dirty="0">
                <a:cs typeface="B Zar" panose="00000400000000000000" pitchFamily="2" charset="-78"/>
              </a:rPr>
              <a:t>را برای سنجش رشد دیداری حرکتی </a:t>
            </a:r>
            <a:r>
              <a:rPr lang="fa-IR" sz="2800" b="1" dirty="0" smtClean="0">
                <a:cs typeface="B Zar" panose="00000400000000000000" pitchFamily="2" charset="-78"/>
              </a:rPr>
              <a:t>کودکان </a:t>
            </a:r>
            <a:r>
              <a:rPr lang="fa-IR" sz="2800" b="1" dirty="0">
                <a:cs typeface="B Zar" panose="00000400000000000000" pitchFamily="2" charset="-78"/>
              </a:rPr>
              <a:t>5 - 11 بکار برد </a:t>
            </a:r>
            <a:r>
              <a:rPr lang="fa-IR" sz="2800" b="1" dirty="0" smtClean="0">
                <a:cs typeface="B Zar" panose="00000400000000000000" pitchFamily="2" charset="-78"/>
              </a:rPr>
              <a:t>.</a:t>
            </a:r>
          </a:p>
          <a:p>
            <a:pPr algn="r" rtl="1">
              <a:lnSpc>
                <a:spcPct val="200000"/>
              </a:lnSpc>
            </a:pPr>
            <a:endParaRPr lang="en-US" sz="28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998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solidFill>
                  <a:srgbClr val="A23C33"/>
                </a:solidFill>
                <a:cs typeface="B Zar" panose="00000400000000000000" pitchFamily="2" charset="-78"/>
              </a:rPr>
              <a:t>معرفی آزمون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>
                <a:cs typeface="B Zar" panose="00000400000000000000" pitchFamily="2" charset="-78"/>
              </a:rPr>
              <a:t>این آزمون، مرکب است از 9 </a:t>
            </a:r>
            <a:r>
              <a:rPr lang="fa-IR" b="1" dirty="0" smtClean="0">
                <a:cs typeface="B Zar" panose="00000400000000000000" pitchFamily="2" charset="-78"/>
              </a:rPr>
              <a:t>طرح جداگانه </a:t>
            </a:r>
            <a:r>
              <a:rPr lang="fa-IR" b="1" dirty="0">
                <a:cs typeface="B Zar" panose="00000400000000000000" pitchFamily="2" charset="-78"/>
              </a:rPr>
              <a:t>که هر یک در یک زمینه سفید روی کارتی جداگانه چاپ شده است</a:t>
            </a:r>
            <a:r>
              <a:rPr lang="fa-IR" b="1" dirty="0" smtClean="0">
                <a:cs typeface="B Zar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 </a:t>
            </a:r>
            <a:r>
              <a:rPr lang="fa-IR" b="1" dirty="0">
                <a:cs typeface="B Zar" panose="00000400000000000000" pitchFamily="2" charset="-78"/>
              </a:rPr>
              <a:t>این طرحها از طرحهای مورد </a:t>
            </a:r>
            <a:r>
              <a:rPr lang="fa-IR" b="1" dirty="0" smtClean="0">
                <a:cs typeface="B Zar" panose="00000400000000000000" pitchFamily="2" charset="-78"/>
              </a:rPr>
              <a:t>استفاده</a:t>
            </a:r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 ورتهایمر </a:t>
            </a:r>
            <a:r>
              <a:rPr lang="fa-IR" b="1" dirty="0" smtClean="0">
                <a:cs typeface="B Zar" panose="00000400000000000000" pitchFamily="2" charset="-78"/>
              </a:rPr>
              <a:t>در </a:t>
            </a:r>
            <a:r>
              <a:rPr lang="fa-IR" b="1" dirty="0">
                <a:cs typeface="B Zar" panose="00000400000000000000" pitchFamily="2" charset="-78"/>
              </a:rPr>
              <a:t>روانشناسی گشتالت اقتباس شده است </a:t>
            </a:r>
            <a:r>
              <a:rPr lang="fa-IR" b="1" dirty="0" smtClean="0">
                <a:cs typeface="B Zar" panose="00000400000000000000" pitchFamily="2" charset="-78"/>
              </a:rPr>
              <a:t>(کاپلان </a:t>
            </a:r>
            <a:r>
              <a:rPr lang="fa-IR" b="1" dirty="0">
                <a:cs typeface="B Zar" panose="00000400000000000000" pitchFamily="2" charset="-78"/>
              </a:rPr>
              <a:t>و سادوک، </a:t>
            </a:r>
            <a:r>
              <a:rPr lang="fa-IR" b="1" dirty="0" smtClean="0">
                <a:cs typeface="B Zar" panose="00000400000000000000" pitchFamily="2" charset="-78"/>
              </a:rPr>
              <a:t>1373)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cs typeface="B Zar" panose="00000400000000000000" pitchFamily="2" charset="-78"/>
              </a:rPr>
              <a:t>مهم ترین محاسن آن اجرای سریع آزمون است </a:t>
            </a:r>
            <a:endParaRPr lang="fa-IR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علاوه بر این یکی </a:t>
            </a:r>
            <a:r>
              <a:rPr lang="fa-IR" b="1" dirty="0">
                <a:cs typeface="B Zar" panose="00000400000000000000" pitchFamily="2" charset="-78"/>
              </a:rPr>
              <a:t>از چهار آزمونی است که مورد استفاده ی گسترده قرار گرفته است .</a:t>
            </a: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455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>
                <a:solidFill>
                  <a:srgbClr val="A23C33"/>
                </a:solidFill>
                <a:latin typeface="BNazanin"/>
                <a:cs typeface="B Zar" panose="00000400000000000000" pitchFamily="2" charset="-78"/>
              </a:rPr>
              <a:t>کاربرد آزمون</a:t>
            </a:r>
            <a:endParaRPr lang="en-US" b="1" dirty="0">
              <a:solidFill>
                <a:srgbClr val="A23C33"/>
              </a:solidFill>
              <a:cs typeface="B Zar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9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800" b="1" dirty="0">
                <a:solidFill>
                  <a:srgbClr val="A23C33"/>
                </a:solidFill>
                <a:latin typeface="BNazanin"/>
                <a:cs typeface="B Zar" panose="00000400000000000000" pitchFamily="2" charset="-78"/>
              </a:rPr>
              <a:t>کاربرد آزمون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>
                <a:latin typeface="BNazanin"/>
                <a:cs typeface="B Zar" panose="00000400000000000000" pitchFamily="2" charset="-78"/>
              </a:rPr>
              <a:t>آزمون </a:t>
            </a:r>
            <a:r>
              <a:rPr lang="fa-IR" b="1" dirty="0" smtClean="0">
                <a:latin typeface="BNazanin"/>
                <a:cs typeface="B Zar" panose="00000400000000000000" pitchFamily="2" charset="-78"/>
              </a:rPr>
              <a:t>بندر-گشتالت، </a:t>
            </a:r>
            <a:r>
              <a:rPr lang="fa-IR" b="1" dirty="0">
                <a:latin typeface="BNazanin"/>
                <a:cs typeface="B Zar" panose="00000400000000000000" pitchFamily="2" charset="-78"/>
              </a:rPr>
              <a:t>علاوه بر کاربرد اصلی خود یعنی تشخیص آسیب مغزی، کاربردهای مهم دیگری هم دارد</a:t>
            </a:r>
            <a:r>
              <a:rPr lang="fa-IR" b="1" dirty="0" smtClean="0">
                <a:latin typeface="BNazanin"/>
                <a:cs typeface="B Zar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cs typeface="B Zar" panose="00000400000000000000" pitchFamily="2" charset="-78"/>
              </a:rPr>
              <a:t>در مورد </a:t>
            </a:r>
            <a:r>
              <a:rPr lang="fa-IR" b="1" dirty="0" smtClean="0">
                <a:cs typeface="B Zar" panose="00000400000000000000" pitchFamily="2" charset="-78"/>
              </a:rPr>
              <a:t>جامعه کودکان</a:t>
            </a:r>
            <a:r>
              <a:rPr lang="fa-IR" b="1" dirty="0">
                <a:cs typeface="B Zar" panose="00000400000000000000" pitchFamily="2" charset="-78"/>
              </a:rPr>
              <a:t>، برای سنجش آمادگی کودکان برای ورود به دبستان، </a:t>
            </a:r>
            <a:r>
              <a:rPr lang="fa-IR" b="1" dirty="0" smtClean="0">
                <a:cs typeface="B Zar" panose="00000400000000000000" pitchFamily="2" charset="-78"/>
              </a:rPr>
              <a:t>پیش بینی </a:t>
            </a:r>
            <a:r>
              <a:rPr lang="fa-IR" b="1" dirty="0">
                <a:cs typeface="B Zar" panose="00000400000000000000" pitchFamily="2" charset="-78"/>
              </a:rPr>
              <a:t>پیشرفت تحصیلی، تشخیص کودکان دچار </a:t>
            </a:r>
            <a:r>
              <a:rPr lang="fa-IR" b="1" dirty="0" smtClean="0">
                <a:cs typeface="B Zar" panose="00000400000000000000" pitchFamily="2" charset="-78"/>
              </a:rPr>
              <a:t>اختلال خواندن </a:t>
            </a:r>
            <a:r>
              <a:rPr lang="fa-IR" b="1" dirty="0">
                <a:cs typeface="B Zar" panose="00000400000000000000" pitchFamily="2" charset="-78"/>
              </a:rPr>
              <a:t>و ناتوانی یادگیری، ارزشیابی مشکلات هیجانی، مطالعه نارساییهای رشدی و همچنین به عنوان یک آزمون </a:t>
            </a:r>
            <a:r>
              <a:rPr lang="fa-IR" b="1" dirty="0" smtClean="0">
                <a:cs typeface="B Zar" panose="00000400000000000000" pitchFamily="2" charset="-78"/>
              </a:rPr>
              <a:t>هوشی غیرکلامی به کار </a:t>
            </a:r>
            <a:r>
              <a:rPr lang="fa-IR" b="1" dirty="0">
                <a:cs typeface="B Zar" panose="00000400000000000000" pitchFamily="2" charset="-78"/>
              </a:rPr>
              <a:t>برده شده است.</a:t>
            </a: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6464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>
                <a:solidFill>
                  <a:srgbClr val="A23C33"/>
                </a:solidFill>
                <a:latin typeface="BNazanin"/>
                <a:cs typeface="B Zar" panose="00000400000000000000" pitchFamily="2" charset="-78"/>
              </a:rPr>
              <a:t>کاربرد آزمون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BNazanin"/>
                <a:cs typeface="B Zar" panose="00000400000000000000" pitchFamily="2" charset="-78"/>
              </a:rPr>
              <a:t>در مورد نوجوانان و بزرگسالان، آزمون بندر برای تشخیص آسیب مغزی و به عنوان </a:t>
            </a:r>
            <a:r>
              <a:rPr lang="fa-IR" sz="2800" b="1" dirty="0" smtClean="0">
                <a:latin typeface="BNazanin"/>
                <a:cs typeface="B Zar" panose="00000400000000000000" pitchFamily="2" charset="-78"/>
              </a:rPr>
              <a:t>یک آزمون </a:t>
            </a:r>
            <a:r>
              <a:rPr lang="fa-IR" sz="2800" b="1" dirty="0">
                <a:latin typeface="BNazanin"/>
                <a:cs typeface="B Zar" panose="00000400000000000000" pitchFamily="2" charset="-78"/>
              </a:rPr>
              <a:t>فرافکن برای سنجش </a:t>
            </a:r>
            <a:r>
              <a:rPr lang="fa-IR" sz="2800" b="1" dirty="0" smtClean="0">
                <a:latin typeface="BNazanin"/>
                <a:cs typeface="B Zar" panose="00000400000000000000" pitchFamily="2" charset="-78"/>
              </a:rPr>
              <a:t>ویژگی های </a:t>
            </a:r>
            <a:r>
              <a:rPr lang="fa-IR" sz="2800" b="1" dirty="0">
                <a:latin typeface="BNazanin"/>
                <a:cs typeface="B Zar" panose="00000400000000000000" pitchFamily="2" charset="-78"/>
              </a:rPr>
              <a:t>شخصیتی مفید شناخته شده </a:t>
            </a:r>
            <a:r>
              <a:rPr lang="fa-IR" sz="2800" b="1" dirty="0" smtClean="0">
                <a:latin typeface="BNazanin"/>
                <a:cs typeface="B Zar" panose="00000400000000000000" pitchFamily="2" charset="-78"/>
              </a:rPr>
              <a:t>است(پاشا </a:t>
            </a:r>
            <a:r>
              <a:rPr lang="fa-IR" sz="2800" b="1" dirty="0">
                <a:latin typeface="BNazanin"/>
                <a:cs typeface="B Zar" panose="00000400000000000000" pitchFamily="2" charset="-78"/>
              </a:rPr>
              <a:t>شریفی، </a:t>
            </a:r>
            <a:r>
              <a:rPr lang="fa-IR" sz="2800" b="1" dirty="0" smtClean="0">
                <a:latin typeface="BNazanin"/>
                <a:cs typeface="B Zar" panose="00000400000000000000" pitchFamily="2" charset="-78"/>
              </a:rPr>
              <a:t>1386).</a:t>
            </a:r>
            <a:endParaRPr lang="en-US" sz="28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984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>
                <a:solidFill>
                  <a:srgbClr val="A23C33"/>
                </a:solidFill>
                <a:latin typeface="BNazanin"/>
                <a:cs typeface="B Zar" panose="00000400000000000000" pitchFamily="2" charset="-78"/>
              </a:rPr>
              <a:t>کاربرد آزمون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>
                <a:cs typeface="B Zar" panose="00000400000000000000" pitchFamily="2" charset="-78"/>
              </a:rPr>
              <a:t>بسیاری از کودکانی که دچار محرومیت های اجتماعی هستند و در آزمون های هوشی موفقیت کمتری دارند در </a:t>
            </a:r>
            <a:r>
              <a:rPr lang="fa-IR" b="1" dirty="0" smtClean="0">
                <a:cs typeface="B Zar" panose="00000400000000000000" pitchFamily="2" charset="-78"/>
              </a:rPr>
              <a:t>آزمون بندر </a:t>
            </a:r>
            <a:r>
              <a:rPr lang="fa-IR" b="1" dirty="0">
                <a:cs typeface="B Zar" panose="00000400000000000000" pitchFamily="2" charset="-78"/>
              </a:rPr>
              <a:t>نتایج بهتری را نشان می دهند</a:t>
            </a:r>
            <a:r>
              <a:rPr lang="fa-IR" b="1" dirty="0" smtClean="0">
                <a:cs typeface="B Zar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cs typeface="B Zar" panose="00000400000000000000" pitchFamily="2" charset="-78"/>
              </a:rPr>
              <a:t>اجرای آن بسیار سریع و ارزان است و بصورت فردی وگروهی می توان آنرا انجام داد.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cs typeface="B Zar" panose="00000400000000000000" pitchFamily="2" charset="-78"/>
              </a:rPr>
              <a:t>اجرای گروهی برای کودکان پیش دبستانی و دبستانی حدود 15 تا 20 دقیقه و اجرای فردی آن به طور متوسط 3 تا </a:t>
            </a:r>
            <a:r>
              <a:rPr lang="fa-IR" b="1" dirty="0" smtClean="0">
                <a:cs typeface="B Zar" panose="00000400000000000000" pitchFamily="2" charset="-78"/>
              </a:rPr>
              <a:t>10دقیقه </a:t>
            </a:r>
            <a:r>
              <a:rPr lang="fa-IR" b="1" dirty="0">
                <a:cs typeface="B Zar" panose="00000400000000000000" pitchFamily="2" charset="-78"/>
              </a:rPr>
              <a:t>وقت می گیرد.</a:t>
            </a: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753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3008</TotalTime>
  <Words>469</Words>
  <Application>Microsoft Office PowerPoint</Application>
  <PresentationFormat>Custom</PresentationFormat>
  <Paragraphs>39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Organic</vt:lpstr>
      <vt:lpstr>PowerPoint Presentation</vt:lpstr>
      <vt:lpstr>معرفی آزمون</vt:lpstr>
      <vt:lpstr>معرفی آزمون</vt:lpstr>
      <vt:lpstr>معرفی آزمون</vt:lpstr>
      <vt:lpstr>معرفی آزمون</vt:lpstr>
      <vt:lpstr>کاربرد آزمون</vt:lpstr>
      <vt:lpstr>کاربرد آزمون</vt:lpstr>
      <vt:lpstr>کاربرد آزمون</vt:lpstr>
      <vt:lpstr>کاربرد آزمون</vt:lpstr>
      <vt:lpstr>PowerPoint Presentation</vt:lpstr>
      <vt:lpstr>روش استاندارد اجرای آزمون</vt:lpstr>
      <vt:lpstr>روش استاندارد اجرای آزمون</vt:lpstr>
      <vt:lpstr>با سپاس از همراهی دلگرم کننده تان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ABTIN CO</dc:creator>
  <cp:lastModifiedBy>09018868042</cp:lastModifiedBy>
  <cp:revision>172</cp:revision>
  <dcterms:created xsi:type="dcterms:W3CDTF">2020-12-13T21:21:10Z</dcterms:created>
  <dcterms:modified xsi:type="dcterms:W3CDTF">2021-05-28T12:28:05Z</dcterms:modified>
</cp:coreProperties>
</file>