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56" r:id="rId1"/>
  </p:sldMasterIdLst>
  <p:sldIdLst>
    <p:sldId id="256" r:id="rId2"/>
    <p:sldId id="257" r:id="rId3"/>
    <p:sldId id="258" r:id="rId4"/>
    <p:sldId id="259" r:id="rId5"/>
    <p:sldId id="267" r:id="rId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7" d="100"/>
          <a:sy n="87" d="100"/>
        </p:scale>
        <p:origin x="149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108" y="8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485F1E8C-B5CA-4E0C-A082-C8CFEBF1361D}" type="datetimeFigureOut">
              <a:rPr lang="fa-IR" smtClean="0"/>
              <a:pPr/>
              <a:t>11/09/1445</a:t>
            </a:fld>
            <a:endParaRPr lang="fa-IR"/>
          </a:p>
        </p:txBody>
      </p:sp>
      <p:sp>
        <p:nvSpPr>
          <p:cNvPr id="17" name="Footer Placeholder 16"/>
          <p:cNvSpPr>
            <a:spLocks noGrp="1"/>
          </p:cNvSpPr>
          <p:nvPr>
            <p:ph type="ftr" sz="quarter" idx="11"/>
          </p:nvPr>
        </p:nvSpPr>
        <p:spPr/>
        <p:txBody>
          <a:bodyPr/>
          <a:lstStyle/>
          <a:p>
            <a:endParaRPr lang="fa-IR"/>
          </a:p>
        </p:txBody>
      </p:sp>
      <p:sp>
        <p:nvSpPr>
          <p:cNvPr id="29" name="Slide Number Placeholder 28"/>
          <p:cNvSpPr>
            <a:spLocks noGrp="1"/>
          </p:cNvSpPr>
          <p:nvPr>
            <p:ph type="sldNum" sz="quarter" idx="12"/>
          </p:nvPr>
        </p:nvSpPr>
        <p:spPr/>
        <p:txBody>
          <a:bodyPr/>
          <a:lstStyle/>
          <a:p>
            <a:fld id="{0A1B0EA1-CB01-4082-B736-599CC59C4314}" type="slidenum">
              <a:rPr lang="fa-IR" smtClean="0"/>
              <a:pPr/>
              <a:t>‹#›</a:t>
            </a:fld>
            <a:endParaRPr lang="fa-I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5F1E8C-B5CA-4E0C-A082-C8CFEBF1361D}" type="datetimeFigureOut">
              <a:rPr lang="fa-IR" smtClean="0"/>
              <a:pPr/>
              <a:t>11/09/1445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A1B0EA1-CB01-4082-B736-599CC59C4314}" type="slidenum">
              <a:rPr lang="fa-IR" smtClean="0"/>
              <a:pPr/>
              <a:t>‹#›</a:t>
            </a:fld>
            <a:endParaRPr lang="fa-IR"/>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5F1E8C-B5CA-4E0C-A082-C8CFEBF1361D}" type="datetimeFigureOut">
              <a:rPr lang="fa-IR" smtClean="0"/>
              <a:pPr/>
              <a:t>11/09/1445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A1B0EA1-CB01-4082-B736-599CC59C4314}" type="slidenum">
              <a:rPr lang="fa-IR" smtClean="0"/>
              <a:pPr/>
              <a:t>‹#›</a:t>
            </a:fld>
            <a:endParaRPr lang="fa-IR"/>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5F1E8C-B5CA-4E0C-A082-C8CFEBF1361D}" type="datetimeFigureOut">
              <a:rPr lang="fa-IR" smtClean="0"/>
              <a:pPr/>
              <a:t>11/09/1445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A1B0EA1-CB01-4082-B736-599CC59C4314}" type="slidenum">
              <a:rPr lang="fa-IR" smtClean="0"/>
              <a:pPr/>
              <a:t>‹#›</a:t>
            </a:fld>
            <a:endParaRPr lang="fa-IR"/>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85F1E8C-B5CA-4E0C-A082-C8CFEBF1361D}" type="datetimeFigureOut">
              <a:rPr lang="fa-IR" smtClean="0"/>
              <a:pPr/>
              <a:t>11/09/1445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A1B0EA1-CB01-4082-B736-599CC59C4314}" type="slidenum">
              <a:rPr lang="fa-IR" smtClean="0"/>
              <a:pPr/>
              <a:t>‹#›</a:t>
            </a:fld>
            <a:endParaRPr lang="fa-I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85F1E8C-B5CA-4E0C-A082-C8CFEBF1361D}" type="datetimeFigureOut">
              <a:rPr lang="fa-IR" smtClean="0"/>
              <a:pPr/>
              <a:t>11/09/1445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A1B0EA1-CB01-4082-B736-599CC59C4314}" type="slidenum">
              <a:rPr lang="fa-IR" smtClean="0"/>
              <a:pPr/>
              <a:t>‹#›</a:t>
            </a:fld>
            <a:endParaRPr lang="fa-IR"/>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85F1E8C-B5CA-4E0C-A082-C8CFEBF1361D}" type="datetimeFigureOut">
              <a:rPr lang="fa-IR" smtClean="0"/>
              <a:pPr/>
              <a:t>11/09/1445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A1B0EA1-CB01-4082-B736-599CC59C4314}" type="slidenum">
              <a:rPr lang="fa-IR" smtClean="0"/>
              <a:pPr/>
              <a:t>‹#›</a:t>
            </a:fld>
            <a:endParaRPr lang="fa-I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485F1E8C-B5CA-4E0C-A082-C8CFEBF1361D}" type="datetimeFigureOut">
              <a:rPr lang="fa-IR" smtClean="0"/>
              <a:pPr/>
              <a:t>11/09/1445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A1B0EA1-CB01-4082-B736-599CC59C4314}" type="slidenum">
              <a:rPr lang="fa-IR" smtClean="0"/>
              <a:pPr/>
              <a:t>‹#›</a:t>
            </a:fld>
            <a:endParaRPr lang="fa-IR"/>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5F1E8C-B5CA-4E0C-A082-C8CFEBF1361D}" type="datetimeFigureOut">
              <a:rPr lang="fa-IR" smtClean="0"/>
              <a:pPr/>
              <a:t>11/09/1445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A1B0EA1-CB01-4082-B736-599CC59C4314}" type="slidenum">
              <a:rPr lang="fa-IR" smtClean="0"/>
              <a:pPr/>
              <a:t>‹#›</a:t>
            </a:fld>
            <a:endParaRPr lang="fa-I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85F1E8C-B5CA-4E0C-A082-C8CFEBF1361D}" type="datetimeFigureOut">
              <a:rPr lang="fa-IR" smtClean="0"/>
              <a:pPr/>
              <a:t>11/09/1445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A1B0EA1-CB01-4082-B736-599CC59C4314}" type="slidenum">
              <a:rPr lang="fa-IR" smtClean="0"/>
              <a:pPr/>
              <a:t>‹#›</a:t>
            </a:fld>
            <a:endParaRPr lang="fa-IR"/>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485F1E8C-B5CA-4E0C-A082-C8CFEBF1361D}" type="datetimeFigureOut">
              <a:rPr lang="fa-IR" smtClean="0"/>
              <a:pPr/>
              <a:t>11/09/1445</a:t>
            </a:fld>
            <a:endParaRPr lang="fa-IR"/>
          </a:p>
        </p:txBody>
      </p:sp>
      <p:sp>
        <p:nvSpPr>
          <p:cNvPr id="6" name="Footer Placeholder 5"/>
          <p:cNvSpPr>
            <a:spLocks noGrp="1"/>
          </p:cNvSpPr>
          <p:nvPr>
            <p:ph type="ftr" sz="quarter" idx="11"/>
          </p:nvPr>
        </p:nvSpPr>
        <p:spPr>
          <a:xfrm>
            <a:off x="914400" y="55499"/>
            <a:ext cx="5562600" cy="365125"/>
          </a:xfrm>
        </p:spPr>
        <p:txBody>
          <a:bodyPr/>
          <a:lstStyle/>
          <a:p>
            <a:endParaRPr lang="fa-IR"/>
          </a:p>
        </p:txBody>
      </p:sp>
      <p:sp>
        <p:nvSpPr>
          <p:cNvPr id="7" name="Slide Number Placeholder 6"/>
          <p:cNvSpPr>
            <a:spLocks noGrp="1"/>
          </p:cNvSpPr>
          <p:nvPr>
            <p:ph type="sldNum" sz="quarter" idx="12"/>
          </p:nvPr>
        </p:nvSpPr>
        <p:spPr>
          <a:xfrm>
            <a:off x="8610600" y="55499"/>
            <a:ext cx="457200" cy="365125"/>
          </a:xfrm>
        </p:spPr>
        <p:txBody>
          <a:bodyPr/>
          <a:lstStyle/>
          <a:p>
            <a:fld id="{0A1B0EA1-CB01-4082-B736-599CC59C4314}" type="slidenum">
              <a:rPr lang="fa-IR" smtClean="0"/>
              <a:pPr/>
              <a:t>‹#›</a:t>
            </a:fld>
            <a:endParaRPr lang="fa-I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85F1E8C-B5CA-4E0C-A082-C8CFEBF1361D}" type="datetimeFigureOut">
              <a:rPr lang="fa-IR" smtClean="0"/>
              <a:pPr/>
              <a:t>11/09/1445</a:t>
            </a:fld>
            <a:endParaRPr lang="fa-I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a-I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A1B0EA1-CB01-4082-B736-599CC59C4314}"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ransition>
    <p:dissolve/>
  </p:transition>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4882896"/>
            <a:ext cx="7772400" cy="1975104"/>
          </a:xfrm>
        </p:spPr>
        <p:txBody>
          <a:bodyPr/>
          <a:lstStyle/>
          <a:p>
            <a:pPr algn="r"/>
            <a:endParaRPr lang="fa-IR" dirty="0"/>
          </a:p>
        </p:txBody>
      </p:sp>
      <p:sp>
        <p:nvSpPr>
          <p:cNvPr id="3" name="Subtitle 2"/>
          <p:cNvSpPr>
            <a:spLocks noGrp="1"/>
          </p:cNvSpPr>
          <p:nvPr>
            <p:ph type="subTitle" idx="1"/>
          </p:nvPr>
        </p:nvSpPr>
        <p:spPr/>
        <p:txBody>
          <a:bodyPr/>
          <a:lstStyle/>
          <a:p>
            <a:endParaRPr lang="fa-IR" dirty="0"/>
          </a:p>
        </p:txBody>
      </p:sp>
      <p:pic>
        <p:nvPicPr>
          <p:cNvPr id="1027" name="Picture 3" descr="C:\Users\AMIRALI\Desktop\khusuf\New Folder (3)\titan[1].jpg"/>
          <p:cNvPicPr>
            <a:picLocks noChangeAspect="1" noChangeArrowheads="1"/>
          </p:cNvPicPr>
          <p:nvPr/>
        </p:nvPicPr>
        <p:blipFill>
          <a:blip r:embed="rId2" cstate="print"/>
          <a:srcRect/>
          <a:stretch>
            <a:fillRect/>
          </a:stretch>
        </p:blipFill>
        <p:spPr bwMode="auto">
          <a:xfrm>
            <a:off x="3124200" y="-17319"/>
            <a:ext cx="6019800" cy="4284520"/>
          </a:xfrm>
          <a:prstGeom prst="rect">
            <a:avLst/>
          </a:prstGeom>
          <a:noFill/>
        </p:spPr>
      </p:pic>
      <p:sp>
        <p:nvSpPr>
          <p:cNvPr id="5" name="TextBox 4"/>
          <p:cNvSpPr txBox="1"/>
          <p:nvPr/>
        </p:nvSpPr>
        <p:spPr>
          <a:xfrm>
            <a:off x="304800" y="609600"/>
            <a:ext cx="5638800" cy="923330"/>
          </a:xfrm>
          <a:prstGeom prst="rect">
            <a:avLst/>
          </a:prstGeom>
          <a:noFill/>
        </p:spPr>
        <p:txBody>
          <a:bodyPr wrap="square" rtlCol="1">
            <a:spAutoFit/>
          </a:bodyPr>
          <a:lstStyle/>
          <a:p>
            <a:r>
              <a:rPr lang="fa-IR"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2  Farnaz" pitchFamily="2" charset="-78"/>
              </a:rPr>
              <a:t>خسوف یا ماه گرفتگی</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7200" dirty="0">
                <a:cs typeface="B Farnaz" pitchFamily="2" charset="-78"/>
              </a:rPr>
              <a:t>مقدمه: </a:t>
            </a:r>
          </a:p>
        </p:txBody>
      </p:sp>
      <p:sp>
        <p:nvSpPr>
          <p:cNvPr id="3" name="Content Placeholder 2"/>
          <p:cNvSpPr>
            <a:spLocks noGrp="1"/>
          </p:cNvSpPr>
          <p:nvPr>
            <p:ph idx="1"/>
          </p:nvPr>
        </p:nvSpPr>
        <p:spPr>
          <a:xfrm>
            <a:off x="914400" y="1447800"/>
            <a:ext cx="7772400" cy="5410200"/>
          </a:xfrm>
        </p:spPr>
        <p:txBody>
          <a:bodyPr>
            <a:noAutofit/>
          </a:bodyPr>
          <a:lstStyle/>
          <a:p>
            <a:br>
              <a:rPr lang="fa-IR" sz="1800" b="1" dirty="0"/>
            </a:br>
            <a:br>
              <a:rPr lang="fa-IR" sz="2000" b="1" dirty="0">
                <a:cs typeface="B Nazanin" pitchFamily="2" charset="-78"/>
              </a:rPr>
            </a:br>
            <a:r>
              <a:rPr lang="fa-IR" sz="2000" b="1" dirty="0">
                <a:cs typeface="B Nazanin" pitchFamily="2" charset="-78"/>
              </a:rPr>
              <a:t>انسان از ديرباز توجه بسياري به آسمان داشت و به فراخور زمان و با توجه به رشد و پيشرفت در سطوح مختلف علمي توجه بشر به آسمان اين فضاي بي كران دوچندان گشت . كره ي ماه تنها قمر زمين د ر ميان ساير اجرام سماوي توجه انسان را به شكلي شگرف به خود جلب كرد. زيرا اين قمر زيبا از يك سو اسطوره ي ذهن و فكر بشر بود و از سوي ديگر تاثيرات آن بر زمين انكار نشدني است. سمفوني حركت ماه و زمين در مدارهاي خود ،پديده هايي زيبا و كم نظير را خلق مي كند كه بي شك دليلي بر عظمت و دقت آفرينش گيتي مي باشد. </a:t>
            </a:r>
            <a:br>
              <a:rPr lang="fa-IR" sz="2000" b="1" dirty="0">
                <a:cs typeface="B Nazanin" pitchFamily="2" charset="-78"/>
              </a:rPr>
            </a:br>
            <a:r>
              <a:rPr lang="fa-IR" sz="2000" b="1" dirty="0">
                <a:cs typeface="B Nazanin" pitchFamily="2" charset="-78"/>
              </a:rPr>
              <a:t>همه ي ما مي دانيم كه ماه بدر بسيار رمانتيك و جذاب است. ماه بدر در هنگام غروب خورشيد طلوع مي كند و در تمام طول شب قابل رويت است. و در پايان شب درست هنگام طلوع آفتاب غروب مي كند. هيچ كدام از ساير فازهاي ماه داراي چنين ويژگي نيستند. اين پديده به اين دليل روي مي دهد كه ماه دقيقا در بخش مخالف موقعيت خورشيد در آسمان، قراردارد. ماه كامل به خاطر پديده ي خسوف يا ماه گرفتگي نيز داراي اهميت ويژه اي است. </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62365" y="1709928"/>
            <a:ext cx="6432933" cy="5105400"/>
          </a:xfrm>
        </p:spPr>
        <p:txBody>
          <a:bodyPr>
            <a:noAutofit/>
          </a:bodyPr>
          <a:lstStyle/>
          <a:p>
            <a:r>
              <a:rPr lang="fa-IR" sz="2400" b="1" dirty="0">
                <a:cs typeface="2  Nazanin" pitchFamily="2" charset="-78"/>
              </a:rPr>
              <a:t>ماه گرفتگي يا خسوف زماني اتفاق مي افتد كه ماه در فاز كامل و در حال عبور از بخشي از سايه ي زمين باشد. سايه ي زمين در واقع از دو ساختمان مخروطي شكل درست شده است كه يكي در داخل ديگري قرار دارد. بخش خارجي يا نيم سايه اي منطقه اي است كه زمين فقط قسمتي از پرتو هاي خورشيد را مسدود مي كند و مانع از رسيدن آنها به ماه مي شود.در مقابل بخش دروني يا قسمت سايه، ناحيه اي است كه زمين مانع از رسيدن تمام پرتو هايي مي شود كه از خورشيد به ماه مي رسد قاعده ي اين مخروط مقطع زمين و طول متوسط آن 0 138000 كيلومتر است، طول اين سايه بر اثر تغيير فاصله ي زمين از خورشيد تا حدود 40000 كيلومتر تغيير مي كند. </a:t>
            </a:r>
          </a:p>
        </p:txBody>
      </p:sp>
      <p:pic>
        <p:nvPicPr>
          <p:cNvPr id="2050" name="Picture 2" descr="C:\Users\AMIRALI\Desktop\khusuf\TY SKY آسمان شهری بی پایان ___THIS ABYSM CI_files\187992main1_Brian-Karczewski_516px.jpg"/>
          <p:cNvPicPr>
            <a:picLocks noChangeAspect="1" noChangeArrowheads="1"/>
          </p:cNvPicPr>
          <p:nvPr/>
        </p:nvPicPr>
        <p:blipFill>
          <a:blip r:embed="rId2" cstate="print"/>
          <a:srcRect/>
          <a:stretch>
            <a:fillRect/>
          </a:stretch>
        </p:blipFill>
        <p:spPr bwMode="auto">
          <a:xfrm>
            <a:off x="0" y="0"/>
            <a:ext cx="2914650" cy="2514600"/>
          </a:xfrm>
          <a:prstGeom prst="rect">
            <a:avLst/>
          </a:prstGeom>
          <a:noFill/>
        </p:spPr>
      </p:pic>
      <p:sp>
        <p:nvSpPr>
          <p:cNvPr id="5" name="TextBox 4"/>
          <p:cNvSpPr txBox="1"/>
          <p:nvPr/>
        </p:nvSpPr>
        <p:spPr>
          <a:xfrm>
            <a:off x="1295400" y="609600"/>
            <a:ext cx="7315200" cy="707886"/>
          </a:xfrm>
          <a:prstGeom prst="rect">
            <a:avLst/>
          </a:prstGeom>
          <a:noFill/>
        </p:spPr>
        <p:txBody>
          <a:bodyPr wrap="square" rtlCol="1">
            <a:spAutoFit/>
          </a:bodyPr>
          <a:lstStyle/>
          <a:p>
            <a:r>
              <a:rPr lang="fa-IR" sz="4000" b="1" dirty="0">
                <a:cs typeface="2  Farnaz" pitchFamily="2" charset="-78"/>
              </a:rPr>
              <a:t>زمان اتفاق افتادن ماه گرفتگی</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3600" b="1" dirty="0">
                <a:cs typeface="B Farnaz" pitchFamily="2" charset="-78"/>
              </a:rPr>
              <a:t>منجمان سه نوع متفاوت از</a:t>
            </a:r>
            <a:br>
              <a:rPr lang="fa-IR" sz="3600" b="1" dirty="0">
                <a:cs typeface="B Farnaz" pitchFamily="2" charset="-78"/>
              </a:rPr>
            </a:br>
            <a:r>
              <a:rPr lang="fa-IR" sz="3600" b="1" dirty="0">
                <a:cs typeface="B Farnaz" pitchFamily="2" charset="-78"/>
              </a:rPr>
              <a:t> ماه گرفتگي را شناسايي كرده اند:</a:t>
            </a:r>
          </a:p>
        </p:txBody>
      </p:sp>
      <p:sp>
        <p:nvSpPr>
          <p:cNvPr id="3" name="Content Placeholder 2"/>
          <p:cNvSpPr>
            <a:spLocks noGrp="1"/>
          </p:cNvSpPr>
          <p:nvPr>
            <p:ph idx="1"/>
          </p:nvPr>
        </p:nvSpPr>
        <p:spPr>
          <a:xfrm>
            <a:off x="914400" y="2895600"/>
            <a:ext cx="7772400" cy="4572000"/>
          </a:xfrm>
        </p:spPr>
        <p:txBody>
          <a:bodyPr>
            <a:normAutofit/>
          </a:bodyPr>
          <a:lstStyle/>
          <a:p>
            <a:r>
              <a:rPr lang="fa-IR" sz="3600" b="1" dirty="0">
                <a:cs typeface="B Nazanin" pitchFamily="2" charset="-78"/>
              </a:rPr>
              <a:t>1) خسوف نيم سايه اي </a:t>
            </a:r>
          </a:p>
          <a:p>
            <a:r>
              <a:rPr lang="fa-IR" sz="3600" b="1" dirty="0">
                <a:cs typeface="B Nazanin" pitchFamily="2" charset="-78"/>
              </a:rPr>
              <a:t>2)خسوف جزيي</a:t>
            </a:r>
          </a:p>
          <a:p>
            <a:r>
              <a:rPr lang="fa-IR" sz="3600" b="1" dirty="0">
                <a:cs typeface="B Nazanin" pitchFamily="2" charset="-78"/>
              </a:rPr>
              <a:t>3)خسوف كلي</a:t>
            </a:r>
          </a:p>
        </p:txBody>
      </p:sp>
      <p:pic>
        <p:nvPicPr>
          <p:cNvPr id="3074" name="Picture 2" descr="C:\Users\AMIRALI\Desktop\khusuf\New Folder (3)\full-solar-eclipse-wallpaper[1].jpg"/>
          <p:cNvPicPr>
            <a:picLocks noChangeAspect="1" noChangeArrowheads="1"/>
          </p:cNvPicPr>
          <p:nvPr/>
        </p:nvPicPr>
        <p:blipFill>
          <a:blip r:embed="rId2" cstate="print"/>
          <a:srcRect/>
          <a:stretch>
            <a:fillRect/>
          </a:stretch>
        </p:blipFill>
        <p:spPr bwMode="auto">
          <a:xfrm>
            <a:off x="457201" y="304799"/>
            <a:ext cx="2819399" cy="3837517"/>
          </a:xfrm>
          <a:prstGeom prst="rect">
            <a:avLst/>
          </a:prstGeom>
          <a:noFill/>
        </p:spPr>
      </p:pic>
    </p:spTree>
  </p:cSld>
  <p:clrMapOvr>
    <a:masterClrMapping/>
  </p:clrMapOvr>
  <p:transition spd="slow">
    <p:dissolv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a:cs typeface="B Farnaz" pitchFamily="2" charset="-78"/>
              </a:rPr>
              <a:t>به طور کلی می توان </a:t>
            </a:r>
            <a:r>
              <a:rPr lang="ar-SA" dirty="0">
                <a:cs typeface="B Farnaz" pitchFamily="2" charset="-78"/>
              </a:rPr>
              <a:t>شرط وقوع خسوف را در دو مورد خلاصه کرد:</a:t>
            </a:r>
            <a:endParaRPr lang="fa-IR" dirty="0">
              <a:cs typeface="B Farnaz" pitchFamily="2" charset="-78"/>
            </a:endParaRPr>
          </a:p>
        </p:txBody>
      </p:sp>
      <p:sp>
        <p:nvSpPr>
          <p:cNvPr id="3" name="Content Placeholder 2"/>
          <p:cNvSpPr>
            <a:spLocks noGrp="1"/>
          </p:cNvSpPr>
          <p:nvPr>
            <p:ph idx="1"/>
          </p:nvPr>
        </p:nvSpPr>
        <p:spPr/>
        <p:txBody>
          <a:bodyPr/>
          <a:lstStyle/>
          <a:p>
            <a:br>
              <a:rPr lang="ar-SA" dirty="0"/>
            </a:br>
            <a:r>
              <a:rPr lang="ar-SA" sz="1800" b="1" dirty="0">
                <a:cs typeface="B Nazanin" pitchFamily="2" charset="-78"/>
              </a:rPr>
              <a:t>1) ماه و خورشید و زمین در یک راستا یا خط مستقیم قرار گیرند به طوری که زمین بین ماه و خورشید قرار داشته باشد. به عبارت دیگر ماه در حالت بدر از زمین دیده شود. </a:t>
            </a:r>
            <a:br>
              <a:rPr lang="ar-SA" sz="1800" b="1" dirty="0">
                <a:cs typeface="B Nazanin" pitchFamily="2" charset="-78"/>
              </a:rPr>
            </a:br>
            <a:r>
              <a:rPr lang="ar-SA" sz="1800" b="1" dirty="0">
                <a:cs typeface="B Nazanin" pitchFamily="2" charset="-78"/>
              </a:rPr>
              <a:t>2) ماه در حرکت مداری خود به دور زمین در یکی از گره ها ویا در نزدیکی آن قرار داشته باشد.</a:t>
            </a:r>
            <a:endParaRPr lang="en-US" sz="1800" b="1" dirty="0">
              <a:cs typeface="B Nazanin" pitchFamily="2" charset="-78"/>
            </a:endParaRPr>
          </a:p>
          <a:p>
            <a:endParaRPr lang="fa-IR" dirty="0">
              <a:cs typeface="B Nazanin" pitchFamily="2" charset="-78"/>
            </a:endParaRPr>
          </a:p>
        </p:txBody>
      </p:sp>
      <p:pic>
        <p:nvPicPr>
          <p:cNvPr id="5122" name="Picture 2" descr="C:\Users\AMIRALI\Desktop\khusuf\TY SKY آسمان شهری بی پایان ___THIS ABYSM CI_files\187105main_eclipse_sequence_516px.jpg"/>
          <p:cNvPicPr>
            <a:picLocks noChangeAspect="1" noChangeArrowheads="1"/>
          </p:cNvPicPr>
          <p:nvPr/>
        </p:nvPicPr>
        <p:blipFill>
          <a:blip r:embed="rId2" cstate="print"/>
          <a:srcRect/>
          <a:stretch>
            <a:fillRect/>
          </a:stretch>
        </p:blipFill>
        <p:spPr bwMode="auto">
          <a:xfrm>
            <a:off x="1905000" y="3200400"/>
            <a:ext cx="5562600" cy="1190625"/>
          </a:xfrm>
          <a:prstGeom prst="rect">
            <a:avLst/>
          </a:prstGeom>
          <a:noFill/>
        </p:spPr>
      </p:pic>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319</TotalTime>
  <Words>468</Words>
  <Application>Microsoft Office PowerPoint</Application>
  <PresentationFormat>On-screen Show (4:3)</PresentationFormat>
  <Paragraphs>11</Paragraphs>
  <Slides>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vt:i4>
      </vt:variant>
    </vt:vector>
  </HeadingPairs>
  <TitlesOfParts>
    <vt:vector size="16" baseType="lpstr">
      <vt:lpstr>2  Farnaz</vt:lpstr>
      <vt:lpstr>2  Nazanin</vt:lpstr>
      <vt:lpstr>B Farnaz</vt:lpstr>
      <vt:lpstr>B Nazanin</vt:lpstr>
      <vt:lpstr>Consolas</vt:lpstr>
      <vt:lpstr>Corbel</vt:lpstr>
      <vt:lpstr>Tahoma</vt:lpstr>
      <vt:lpstr>Wingdings</vt:lpstr>
      <vt:lpstr>Wingdings 2</vt:lpstr>
      <vt:lpstr>Wingdings 3</vt:lpstr>
      <vt:lpstr>Metro</vt:lpstr>
      <vt:lpstr>PowerPoint Presentation</vt:lpstr>
      <vt:lpstr>مقدمه: </vt:lpstr>
      <vt:lpstr>PowerPoint Presentation</vt:lpstr>
      <vt:lpstr>منجمان سه نوع متفاوت از  ماه گرفتگي را شناسايي كرده اند:</vt:lpstr>
      <vt:lpstr>به طور کلی می توان شرط وقوع خسوف را در دو مورد خلاصه کرد:</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SaBa User</cp:lastModifiedBy>
  <cp:revision>39</cp:revision>
  <dcterms:created xsi:type="dcterms:W3CDTF">2009-11-09T12:13:12Z</dcterms:created>
  <dcterms:modified xsi:type="dcterms:W3CDTF">2024-03-20T18:14:38Z</dcterms:modified>
</cp:coreProperties>
</file>